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49" r:id="rId2"/>
  </p:sldMasterIdLst>
  <p:notesMasterIdLst>
    <p:notesMasterId r:id="rId27"/>
  </p:notesMasterIdLst>
  <p:handoutMasterIdLst>
    <p:handoutMasterId r:id="rId28"/>
  </p:handoutMasterIdLst>
  <p:sldIdLst>
    <p:sldId id="565" r:id="rId3"/>
    <p:sldId id="260" r:id="rId4"/>
    <p:sldId id="401" r:id="rId5"/>
    <p:sldId id="560" r:id="rId6"/>
    <p:sldId id="543" r:id="rId7"/>
    <p:sldId id="556" r:id="rId8"/>
    <p:sldId id="542" r:id="rId9"/>
    <p:sldId id="534" r:id="rId10"/>
    <p:sldId id="535" r:id="rId11"/>
    <p:sldId id="536" r:id="rId12"/>
    <p:sldId id="566" r:id="rId13"/>
    <p:sldId id="567" r:id="rId14"/>
    <p:sldId id="568" r:id="rId15"/>
    <p:sldId id="557" r:id="rId16"/>
    <p:sldId id="561" r:id="rId17"/>
    <p:sldId id="541" r:id="rId18"/>
    <p:sldId id="564" r:id="rId19"/>
    <p:sldId id="555" r:id="rId20"/>
    <p:sldId id="558" r:id="rId21"/>
    <p:sldId id="569" r:id="rId22"/>
    <p:sldId id="545" r:id="rId23"/>
    <p:sldId id="563" r:id="rId24"/>
    <p:sldId id="533" r:id="rId25"/>
    <p:sldId id="504" r:id="rId26"/>
  </p:sldIdLst>
  <p:sldSz cx="12188825" cy="6858000"/>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Provost" initials="MP" lastIdx="1" clrIdx="0">
    <p:extLst/>
  </p:cmAuthor>
  <p:cmAuthor id="2" name="Wilco de Weerd" initials="WDW" lastIdx="2" clrIdx="1">
    <p:extLst>
      <p:ext uri="{19B8F6BF-5375-455C-9EA6-DF929625EA0E}">
        <p15:presenceInfo xmlns:p15="http://schemas.microsoft.com/office/powerpoint/2012/main" userId="Wilco de Wee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2" autoAdjust="0"/>
    <p:restoredTop sz="83790" autoAdjust="0"/>
  </p:normalViewPr>
  <p:slideViewPr>
    <p:cSldViewPr snapToGrid="0">
      <p:cViewPr varScale="1">
        <p:scale>
          <a:sx n="96" d="100"/>
          <a:sy n="96" d="100"/>
        </p:scale>
        <p:origin x="1020" y="96"/>
      </p:cViewPr>
      <p:guideLst>
        <p:guide orient="horz" pos="2160"/>
        <p:guide orient="horz" pos="3744"/>
        <p:guide orient="horz" pos="960"/>
        <p:guide orient="horz" pos="1248"/>
        <p:guide pos="3839"/>
        <p:guide pos="7343"/>
        <p:guide pos="335"/>
      </p:guideLst>
    </p:cSldViewPr>
  </p:slideViewPr>
  <p:outlineViewPr>
    <p:cViewPr>
      <p:scale>
        <a:sx n="33" d="100"/>
        <a:sy n="33" d="100"/>
      </p:scale>
      <p:origin x="0" y="-954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0" d="100"/>
          <a:sy n="90" d="100"/>
        </p:scale>
        <p:origin x="369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6-08T13:48:32.072" idx="1">
    <p:pos x="10" y="10"/>
    <p:text/>
    <p:extLst>
      <p:ext uri="{C676402C-5697-4E1C-873F-D02D1690AC5C}">
        <p15:threadingInfo xmlns:p15="http://schemas.microsoft.com/office/powerpoint/2012/main" timeZoneBias="-120"/>
      </p:ext>
    </p:extLst>
  </p:cm>
  <p:cm authorId="2" dt="2016-06-08T13:48:33.092" idx="2">
    <p:pos x="106" y="106"/>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1E821AA6-70BE-4FDE-A8DC-DB381A688FD8}" type="datetimeFigureOut">
              <a:rPr lang="en-US"/>
              <a:pPr/>
              <a:t>3/25/2020</a:t>
            </a:fld>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97E47EA-D299-42CE-88BF-4E1035596DA5}" type="slidenum">
              <a:rPr/>
              <a:pPr/>
              <a:t>‹#›</a:t>
            </a:fld>
            <a:endParaRPr dirty="0"/>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46088" y="400050"/>
            <a:ext cx="4800600" cy="2701925"/>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406400" y="3280410"/>
            <a:ext cx="6502400" cy="5600700"/>
          </a:xfrm>
          <a:prstGeom prst="rect">
            <a:avLst/>
          </a:prstGeom>
        </p:spPr>
        <p:txBody>
          <a:bodyPr vert="horz" lIns="0" tIns="0" rIns="0" bIns="96661"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406400" y="9041130"/>
            <a:ext cx="4958080" cy="238364"/>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6096000" y="9041130"/>
            <a:ext cx="812800" cy="238364"/>
          </a:xfrm>
          <a:prstGeom prst="rect">
            <a:avLst/>
          </a:prstGeom>
        </p:spPr>
        <p:txBody>
          <a:bodyPr vert="horz" lIns="96661" tIns="48331" rIns="96661" bIns="48331" rtlCol="0" anchor="b"/>
          <a:lstStyle>
            <a:lvl1pPr algn="r">
              <a:defRPr sz="1300"/>
            </a:lvl1pPr>
          </a:lstStyle>
          <a:p>
            <a:fld id="{8C72D9AE-7182-4680-8F79-479C4181FF08}" type="slidenum">
              <a:rPr/>
              <a:pPr/>
              <a:t>‹#›</a:t>
            </a:fld>
            <a:endParaRPr dirty="0"/>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rgbClr val="000000"/>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rgbClr val="000000"/>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rgbClr val="000000"/>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rgbClr val="000000"/>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val="1979143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pPr defTabSz="966612" fontAlgn="base">
              <a:spcBef>
                <a:spcPts val="634"/>
              </a:spcBef>
              <a:spcAft>
                <a:spcPct val="0"/>
              </a:spcAft>
              <a:defRPr/>
            </a:pPr>
            <a:r>
              <a:rPr lang="en-US" sz="1200" dirty="0" smtClean="0"/>
              <a:t>IOS APP</a:t>
            </a:r>
            <a:r>
              <a:rPr lang="en-US" sz="1200" baseline="0" dirty="0" smtClean="0"/>
              <a:t> available in iTunes app store</a:t>
            </a:r>
            <a:endParaRPr lang="en-US" sz="1200" dirty="0"/>
          </a:p>
        </p:txBody>
      </p:sp>
      <p:sp>
        <p:nvSpPr>
          <p:cNvPr id="4" name="Footer Placeholder 3"/>
          <p:cNvSpPr>
            <a:spLocks noGrp="1"/>
          </p:cNvSpPr>
          <p:nvPr>
            <p:ph type="ftr" sz="quarter" idx="10"/>
          </p:nvPr>
        </p:nvSpPr>
        <p:spPr/>
        <p:txBody>
          <a:bodyPr/>
          <a:lstStyle/>
          <a:p>
            <a:pPr>
              <a:defRPr/>
            </a:pPr>
            <a:r>
              <a:rPr lang="en-US" dirty="0" smtClean="0"/>
              <a:t>copyright</a:t>
            </a:r>
            <a:endParaRPr lang="en-US" dirty="0"/>
          </a:p>
        </p:txBody>
      </p:sp>
      <p:sp>
        <p:nvSpPr>
          <p:cNvPr id="5" name="Slide Number Placeholder 4"/>
          <p:cNvSpPr>
            <a:spLocks noGrp="1"/>
          </p:cNvSpPr>
          <p:nvPr>
            <p:ph type="sldNum" sz="quarter" idx="11"/>
          </p:nvPr>
        </p:nvSpPr>
        <p:spPr/>
        <p:txBody>
          <a:bodyPr/>
          <a:lstStyle/>
          <a:p>
            <a:pPr>
              <a:defRPr/>
            </a:pPr>
            <a:fld id="{3F945FA3-8C7A-45FD-AF39-52449156478C}" type="slidenum">
              <a:rPr lang="en-US" smtClean="0"/>
              <a:pPr>
                <a:defRPr/>
              </a:pPr>
              <a:t>11</a:t>
            </a:fld>
            <a:endParaRPr lang="en-US" dirty="0"/>
          </a:p>
        </p:txBody>
      </p:sp>
    </p:spTree>
    <p:extLst>
      <p:ext uri="{BB962C8B-B14F-4D97-AF65-F5344CB8AC3E}">
        <p14:creationId xmlns:p14="http://schemas.microsoft.com/office/powerpoint/2010/main" val="327158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pPr marL="0" marR="0" lvl="0" indent="0" algn="l" defTabSz="966612" rtl="0" eaLnBrk="1" fontAlgn="base" latinLnBrk="0" hangingPunct="1">
              <a:lnSpc>
                <a:spcPct val="100000"/>
              </a:lnSpc>
              <a:spcBef>
                <a:spcPts val="634"/>
              </a:spcBef>
              <a:spcAft>
                <a:spcPct val="0"/>
              </a:spcAft>
              <a:buClrTx/>
              <a:buSzTx/>
              <a:buFontTx/>
              <a:buNone/>
              <a:tabLst/>
              <a:defRPr/>
            </a:pPr>
            <a:r>
              <a:rPr lang="en-US" sz="1200" dirty="0" smtClean="0"/>
              <a:t>IOS APP</a:t>
            </a:r>
            <a:r>
              <a:rPr lang="en-US" sz="1200" baseline="0" dirty="0" smtClean="0"/>
              <a:t> available in iTunes app store</a:t>
            </a:r>
            <a:endParaRPr lang="en-US" sz="1200" dirty="0" smtClean="0"/>
          </a:p>
          <a:p>
            <a:pPr defTabSz="966612" fontAlgn="base">
              <a:spcBef>
                <a:spcPts val="634"/>
              </a:spcBef>
              <a:spcAft>
                <a:spcPct val="0"/>
              </a:spcAft>
              <a:defRPr/>
            </a:pPr>
            <a:endParaRPr lang="en-US" sz="1200" dirty="0"/>
          </a:p>
        </p:txBody>
      </p:sp>
      <p:sp>
        <p:nvSpPr>
          <p:cNvPr id="4" name="Footer Placeholder 3"/>
          <p:cNvSpPr>
            <a:spLocks noGrp="1"/>
          </p:cNvSpPr>
          <p:nvPr>
            <p:ph type="ftr" sz="quarter" idx="10"/>
          </p:nvPr>
        </p:nvSpPr>
        <p:spPr/>
        <p:txBody>
          <a:bodyPr/>
          <a:lstStyle/>
          <a:p>
            <a:pPr>
              <a:defRPr/>
            </a:pPr>
            <a:r>
              <a:rPr lang="en-US" dirty="0" smtClean="0"/>
              <a:t>copyright</a:t>
            </a:r>
            <a:endParaRPr lang="en-US" dirty="0"/>
          </a:p>
        </p:txBody>
      </p:sp>
      <p:sp>
        <p:nvSpPr>
          <p:cNvPr id="5" name="Slide Number Placeholder 4"/>
          <p:cNvSpPr>
            <a:spLocks noGrp="1"/>
          </p:cNvSpPr>
          <p:nvPr>
            <p:ph type="sldNum" sz="quarter" idx="11"/>
          </p:nvPr>
        </p:nvSpPr>
        <p:spPr/>
        <p:txBody>
          <a:bodyPr/>
          <a:lstStyle/>
          <a:p>
            <a:pPr>
              <a:defRPr/>
            </a:pPr>
            <a:fld id="{3F945FA3-8C7A-45FD-AF39-52449156478C}" type="slidenum">
              <a:rPr lang="en-US" smtClean="0"/>
              <a:pPr>
                <a:defRPr/>
              </a:pPr>
              <a:t>12</a:t>
            </a:fld>
            <a:endParaRPr lang="en-US" dirty="0"/>
          </a:p>
        </p:txBody>
      </p:sp>
    </p:spTree>
    <p:extLst>
      <p:ext uri="{BB962C8B-B14F-4D97-AF65-F5344CB8AC3E}">
        <p14:creationId xmlns:p14="http://schemas.microsoft.com/office/powerpoint/2010/main" val="937368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pPr defTabSz="966612" fontAlgn="base">
              <a:spcBef>
                <a:spcPts val="634"/>
              </a:spcBef>
              <a:spcAft>
                <a:spcPct val="0"/>
              </a:spcAft>
              <a:defRPr/>
            </a:pPr>
            <a:r>
              <a:rPr lang="en-US" sz="1200" dirty="0" smtClean="0"/>
              <a:t>Available</a:t>
            </a:r>
            <a:r>
              <a:rPr lang="en-US" sz="1200" baseline="0" dirty="0" smtClean="0"/>
              <a:t> in respective app store.</a:t>
            </a:r>
            <a:endParaRPr lang="en-US" sz="1200" dirty="0"/>
          </a:p>
        </p:txBody>
      </p:sp>
      <p:sp>
        <p:nvSpPr>
          <p:cNvPr id="4" name="Footer Placeholder 3"/>
          <p:cNvSpPr>
            <a:spLocks noGrp="1"/>
          </p:cNvSpPr>
          <p:nvPr>
            <p:ph type="ftr" sz="quarter" idx="10"/>
          </p:nvPr>
        </p:nvSpPr>
        <p:spPr/>
        <p:txBody>
          <a:bodyPr/>
          <a:lstStyle/>
          <a:p>
            <a:pPr>
              <a:defRPr/>
            </a:pPr>
            <a:r>
              <a:rPr lang="en-US" dirty="0" smtClean="0"/>
              <a:t>copyright</a:t>
            </a:r>
            <a:endParaRPr lang="en-US" dirty="0"/>
          </a:p>
        </p:txBody>
      </p:sp>
      <p:sp>
        <p:nvSpPr>
          <p:cNvPr id="5" name="Slide Number Placeholder 4"/>
          <p:cNvSpPr>
            <a:spLocks noGrp="1"/>
          </p:cNvSpPr>
          <p:nvPr>
            <p:ph type="sldNum" sz="quarter" idx="11"/>
          </p:nvPr>
        </p:nvSpPr>
        <p:spPr/>
        <p:txBody>
          <a:bodyPr/>
          <a:lstStyle/>
          <a:p>
            <a:pPr>
              <a:defRPr/>
            </a:pPr>
            <a:fld id="{3F945FA3-8C7A-45FD-AF39-52449156478C}" type="slidenum">
              <a:rPr lang="en-US" smtClean="0"/>
              <a:pPr>
                <a:defRPr/>
              </a:pPr>
              <a:t>13</a:t>
            </a:fld>
            <a:endParaRPr lang="en-US" dirty="0"/>
          </a:p>
        </p:txBody>
      </p:sp>
    </p:spTree>
    <p:extLst>
      <p:ext uri="{BB962C8B-B14F-4D97-AF65-F5344CB8AC3E}">
        <p14:creationId xmlns:p14="http://schemas.microsoft.com/office/powerpoint/2010/main" val="269575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pPr defTabSz="966612" fontAlgn="base">
              <a:spcBef>
                <a:spcPts val="634"/>
              </a:spcBef>
              <a:spcAft>
                <a:spcPct val="0"/>
              </a:spcAft>
              <a:defRPr/>
            </a:pPr>
            <a:endParaRPr lang="en-US" sz="1200" dirty="0"/>
          </a:p>
        </p:txBody>
      </p:sp>
      <p:sp>
        <p:nvSpPr>
          <p:cNvPr id="4" name="Footer Placeholder 3"/>
          <p:cNvSpPr>
            <a:spLocks noGrp="1"/>
          </p:cNvSpPr>
          <p:nvPr>
            <p:ph type="ftr" sz="quarter" idx="10"/>
          </p:nvPr>
        </p:nvSpPr>
        <p:spPr/>
        <p:txBody>
          <a:bodyPr/>
          <a:lstStyle/>
          <a:p>
            <a:pPr>
              <a:defRPr/>
            </a:pPr>
            <a:r>
              <a:rPr lang="en-US" dirty="0" smtClean="0"/>
              <a:t>copyright</a:t>
            </a:r>
            <a:endParaRPr lang="en-US" dirty="0"/>
          </a:p>
        </p:txBody>
      </p:sp>
      <p:sp>
        <p:nvSpPr>
          <p:cNvPr id="5" name="Slide Number Placeholder 4"/>
          <p:cNvSpPr>
            <a:spLocks noGrp="1"/>
          </p:cNvSpPr>
          <p:nvPr>
            <p:ph type="sldNum" sz="quarter" idx="11"/>
          </p:nvPr>
        </p:nvSpPr>
        <p:spPr/>
        <p:txBody>
          <a:bodyPr/>
          <a:lstStyle/>
          <a:p>
            <a:pPr>
              <a:defRPr/>
            </a:pPr>
            <a:fld id="{3F945FA3-8C7A-45FD-AF39-52449156478C}" type="slidenum">
              <a:rPr lang="en-US" smtClean="0"/>
              <a:pPr>
                <a:defRPr/>
              </a:pPr>
              <a:t>14</a:t>
            </a:fld>
            <a:endParaRPr lang="en-US" dirty="0"/>
          </a:p>
        </p:txBody>
      </p:sp>
    </p:spTree>
    <p:extLst>
      <p:ext uri="{BB962C8B-B14F-4D97-AF65-F5344CB8AC3E}">
        <p14:creationId xmlns:p14="http://schemas.microsoft.com/office/powerpoint/2010/main" val="94531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16</a:t>
            </a:fld>
            <a:endParaRPr lang="en-US" dirty="0">
              <a:solidFill>
                <a:srgbClr val="5F5F5F"/>
              </a:solidFill>
            </a:endParaRPr>
          </a:p>
        </p:txBody>
      </p:sp>
    </p:spTree>
    <p:extLst>
      <p:ext uri="{BB962C8B-B14F-4D97-AF65-F5344CB8AC3E}">
        <p14:creationId xmlns:p14="http://schemas.microsoft.com/office/powerpoint/2010/main" val="134975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val="111269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val="1401159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val="1830170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395288"/>
            <a:ext cx="4719637" cy="2655887"/>
          </a:xfrm>
        </p:spPr>
      </p:sp>
      <p:sp>
        <p:nvSpPr>
          <p:cNvPr id="3" name="Notes Placeholder 2"/>
          <p:cNvSpPr>
            <a:spLocks noGrp="1"/>
          </p:cNvSpPr>
          <p:nvPr>
            <p:ph type="body" idx="1"/>
          </p:nvPr>
        </p:nvSpPr>
        <p:spPr/>
        <p:txBody>
          <a:bodyPr>
            <a:normAutofit/>
          </a:bodyPr>
          <a:lstStyle/>
          <a:p>
            <a:endParaRPr lang="de-DE"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6868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r>
              <a:rPr lang="en-US" dirty="0" smtClean="0"/>
              <a:t>Payment requires OPI compatible version</a:t>
            </a:r>
            <a:r>
              <a:rPr lang="en-US" baseline="0" dirty="0" smtClean="0"/>
              <a:t> of OPERA; payment provider communicates with EMV PED.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val="33128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val="1131267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p14="http://schemas.microsoft.com/office/powerpoint/2010/main" val="420918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403225"/>
            <a:ext cx="4851400" cy="2730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val="19734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pPr>
              <a:lnSpc>
                <a:spcPct val="90000"/>
              </a:lnSpc>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val="2780560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val="2190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431800"/>
            <a:ext cx="5181600" cy="29146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solidFill>
                  <a:srgbClr val="5F5F5F"/>
                </a:solidFill>
              </a:rPr>
              <a:pPr/>
              <a:t>7</a:t>
            </a:fld>
            <a:endParaRPr lang="en-US" dirty="0">
              <a:solidFill>
                <a:srgbClr val="5F5F5F"/>
              </a:solidFill>
            </a:endParaRPr>
          </a:p>
        </p:txBody>
      </p:sp>
    </p:spTree>
    <p:extLst>
      <p:ext uri="{BB962C8B-B14F-4D97-AF65-F5344CB8AC3E}">
        <p14:creationId xmlns:p14="http://schemas.microsoft.com/office/powerpoint/2010/main" val="982853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14338"/>
            <a:ext cx="4957762" cy="2789237"/>
          </a:xfrm>
        </p:spPr>
      </p:sp>
      <p:sp>
        <p:nvSpPr>
          <p:cNvPr id="3" name="Notes Placeholder 2"/>
          <p:cNvSpPr>
            <a:spLocks noGrp="1"/>
          </p:cNvSpPr>
          <p:nvPr>
            <p:ph type="body" idx="1"/>
          </p:nvPr>
        </p:nvSpPr>
        <p:spPr/>
        <p:txBody>
          <a:bodyPr>
            <a:normAutofit/>
          </a:bodyPr>
          <a:lstStyle/>
          <a:p>
            <a:endParaRPr lang="de-DE"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2697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0538" y="414338"/>
            <a:ext cx="4957762" cy="2789237"/>
          </a:xfrm>
        </p:spPr>
      </p:sp>
      <p:sp>
        <p:nvSpPr>
          <p:cNvPr id="3" name="Notes Placeholder 2"/>
          <p:cNvSpPr>
            <a:spLocks noGrp="1"/>
          </p:cNvSpPr>
          <p:nvPr>
            <p:ph type="body" idx="1"/>
          </p:nvPr>
        </p:nvSpPr>
        <p:spPr/>
        <p:txBody>
          <a:bodyPr>
            <a:normAutofit/>
          </a:bodyPr>
          <a:lstStyle/>
          <a:p>
            <a:endParaRPr lang="de-DE" baseline="0" dirty="0" smtClean="0"/>
          </a:p>
        </p:txBody>
      </p:sp>
      <p:sp>
        <p:nvSpPr>
          <p:cNvPr id="4" name="Slide Number Placeholder 3"/>
          <p:cNvSpPr>
            <a:spLocks noGrp="1"/>
          </p:cNvSpPr>
          <p:nvPr>
            <p:ph type="sldNum" sz="quarter" idx="10"/>
          </p:nvPr>
        </p:nvSpPr>
        <p:spPr/>
        <p:txBody>
          <a:bodyPr/>
          <a:lstStyle/>
          <a:p>
            <a:fld id="{36E82501-53DA-4152-84B0-51135B15EEA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7969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400050"/>
            <a:ext cx="4800600" cy="2701925"/>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3F945FA3-8C7A-45FD-AF39-52449156478C}" type="slidenum">
              <a:rPr lang="de-DE" smtClean="0"/>
              <a:pPr>
                <a:defRPr/>
              </a:pPr>
              <a:t>10</a:t>
            </a:fld>
            <a:endParaRPr lang="de-DE" dirty="0"/>
          </a:p>
        </p:txBody>
      </p:sp>
    </p:spTree>
    <p:extLst>
      <p:ext uri="{BB962C8B-B14F-4D97-AF65-F5344CB8AC3E}">
        <p14:creationId xmlns:p14="http://schemas.microsoft.com/office/powerpoint/2010/main" val="1641168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0" name="Picture 9" descr="Oracle logo in white on red staging backgroun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9" name="Date Placeholder 5"/>
          <p:cNvSpPr>
            <a:spLocks noGrp="1"/>
          </p:cNvSpPr>
          <p:nvPr>
            <p:ph type="dt" sz="half" idx="14"/>
          </p:nvPr>
        </p:nvSpPr>
        <p:spPr>
          <a:xfrm>
            <a:off x="2537579" y="6556248"/>
            <a:ext cx="1226398" cy="182880"/>
          </a:xfrm>
        </p:spPr>
        <p:txBody>
          <a:bodyPr/>
          <a:lstStyle>
            <a:lvl1pPr>
              <a:defRPr>
                <a:solidFill>
                  <a:srgbClr val="5F5F5F"/>
                </a:solidFill>
              </a:defRPr>
            </a:lvl1pPr>
          </a:lstStyle>
          <a:p>
            <a:fld id="{01206DF3-9CC9-4F8F-B99A-3A0745186FA2}" type="datetime1">
              <a:rPr lang="en-US" smtClean="0"/>
              <a:t>3/25/2020</a:t>
            </a:fld>
            <a:endParaRPr lang="en-US" dirty="0"/>
          </a:p>
        </p:txBody>
      </p:sp>
      <p:sp>
        <p:nvSpPr>
          <p:cNvPr id="11" name="Footer Placeholder 7"/>
          <p:cNvSpPr>
            <a:spLocks noGrp="1"/>
          </p:cNvSpPr>
          <p:nvPr>
            <p:ph type="ftr" sz="quarter" idx="15"/>
          </p:nvPr>
        </p:nvSpPr>
        <p:spPr>
          <a:xfrm>
            <a:off x="6976872" y="6556248"/>
            <a:ext cx="2743200" cy="182880"/>
          </a:xfrm>
        </p:spPr>
        <p:txBody>
          <a:bodyPr/>
          <a:lstStyle>
            <a:lvl1pPr>
              <a:defRPr>
                <a:solidFill>
                  <a:srgbClr val="5F5F5F"/>
                </a:solidFill>
              </a:defRPr>
            </a:lvl1pPr>
          </a:lstStyle>
          <a:p>
            <a:r>
              <a:rPr lang="en-US" dirty="0" smtClean="0"/>
              <a:t>Oracle Confidential – Internal</a:t>
            </a:r>
            <a:endParaRPr lang="en-US" dirty="0"/>
          </a:p>
        </p:txBody>
      </p:sp>
      <p:sp>
        <p:nvSpPr>
          <p:cNvPr id="12" name="TextBox 11"/>
          <p:cNvSpPr txBox="1"/>
          <p:nvPr/>
        </p:nvSpPr>
        <p:spPr>
          <a:xfrm>
            <a:off x="3717804"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8" name="Picture 17"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Metric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21" name="Date Placeholder 3"/>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8F5385-D0D7-4D5A-B137-7490B7C8E4C4}" type="datetime1">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3/25/2020</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23" name="Footer Placeholder 4"/>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Oracle Confidential </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24" name="Slide Number Placeholder 5"/>
          <p:cNvSpPr txBox="1">
            <a:spLocks/>
          </p:cNvSpPr>
          <p:nvPr/>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25" name="TextBox 24"/>
          <p:cNvSpPr txBox="1"/>
          <p:nvPr/>
        </p:nvSpPr>
        <p:spPr>
          <a:xfrm>
            <a:off x="3732121" y="6556248"/>
            <a:ext cx="3200400" cy="182880"/>
          </a:xfrm>
          <a:prstGeom prst="rect">
            <a:avLst/>
          </a:prstGeom>
          <a:noFill/>
        </p:spPr>
        <p:txBody>
          <a:bodyPr vert="horz" wrap="non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sz="850" b="0" i="0" u="none" strike="noStrike" kern="0" cap="none" spc="0" normalizeH="0" baseline="0" noProof="0" dirty="0" smtClean="0">
                <a:ln>
                  <a:noFill/>
                </a:ln>
                <a:solidFill>
                  <a:srgbClr val="5F5F5F"/>
                </a:solidFill>
                <a:effectLst/>
                <a:uLnTx/>
                <a:uFillTx/>
              </a:rPr>
              <a:t>Copyright © 201</a:t>
            </a:r>
            <a:r>
              <a:rPr kumimoji="0" lang="en-US" sz="850" b="0" i="0" u="none" strike="noStrike" kern="0" cap="none" spc="0" normalizeH="0" baseline="0" noProof="0" dirty="0" smtClean="0">
                <a:ln>
                  <a:noFill/>
                </a:ln>
                <a:solidFill>
                  <a:srgbClr val="5F5F5F"/>
                </a:solidFill>
                <a:effectLst/>
                <a:uLnTx/>
                <a:uFillTx/>
              </a:rPr>
              <a:t>5,</a:t>
            </a:r>
            <a:r>
              <a:rPr kumimoji="0" sz="850" b="0" i="0" u="none" strike="noStrike" kern="0" cap="none" spc="0" normalizeH="0" baseline="0" noProof="0" dirty="0" smtClean="0">
                <a:ln>
                  <a:noFill/>
                </a:ln>
                <a:solidFill>
                  <a:srgbClr val="5F5F5F"/>
                </a:solidFill>
                <a:effectLst/>
                <a:uLnTx/>
                <a:uFillTx/>
              </a:rPr>
              <a:t> Oracle and/or its affiliates. All rights reserved.  |</a:t>
            </a:r>
          </a:p>
        </p:txBody>
      </p:sp>
    </p:spTree>
    <p:extLst>
      <p:ext uri="{BB962C8B-B14F-4D97-AF65-F5344CB8AC3E}">
        <p14:creationId xmlns:p14="http://schemas.microsoft.com/office/powerpoint/2010/main" val="3484546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Metric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2" name="Text Placeholder 12"/>
          <p:cNvSpPr>
            <a:spLocks noGrp="1"/>
          </p:cNvSpPr>
          <p:nvPr>
            <p:ph type="body" sz="quarter" idx="13" hasCustomPrompt="1"/>
          </p:nvPr>
        </p:nvSpPr>
        <p:spPr>
          <a:xfrm>
            <a:off x="6094700"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6094700"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6" name="Date Placeholder 3"/>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8F5385-D0D7-4D5A-B137-7490B7C8E4C4}" type="datetime1">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3/25/2020</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7" name="Footer Placeholder 4"/>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Oracle Confidential </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8" name="Slide Number Placeholder 5"/>
          <p:cNvSpPr txBox="1">
            <a:spLocks/>
          </p:cNvSpPr>
          <p:nvPr/>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20" name="TextBox 19"/>
          <p:cNvSpPr txBox="1"/>
          <p:nvPr/>
        </p:nvSpPr>
        <p:spPr>
          <a:xfrm>
            <a:off x="3732121" y="6556248"/>
            <a:ext cx="3200400" cy="182880"/>
          </a:xfrm>
          <a:prstGeom prst="rect">
            <a:avLst/>
          </a:prstGeom>
          <a:noFill/>
        </p:spPr>
        <p:txBody>
          <a:bodyPr vert="horz" wrap="non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sz="850" b="0" i="0" u="none" strike="noStrike" kern="0" cap="none" spc="0" normalizeH="0" baseline="0" noProof="0" dirty="0" smtClean="0">
                <a:ln>
                  <a:noFill/>
                </a:ln>
                <a:solidFill>
                  <a:srgbClr val="5F5F5F"/>
                </a:solidFill>
                <a:effectLst/>
                <a:uLnTx/>
                <a:uFillTx/>
              </a:rPr>
              <a:t>Copyright © 201</a:t>
            </a:r>
            <a:r>
              <a:rPr kumimoji="0" lang="en-US" sz="850" b="0" i="0" u="none" strike="noStrike" kern="0" cap="none" spc="0" normalizeH="0" baseline="0" noProof="0" dirty="0" smtClean="0">
                <a:ln>
                  <a:noFill/>
                </a:ln>
                <a:solidFill>
                  <a:srgbClr val="5F5F5F"/>
                </a:solidFill>
                <a:effectLst/>
                <a:uLnTx/>
                <a:uFillTx/>
              </a:rPr>
              <a:t>5,</a:t>
            </a:r>
            <a:r>
              <a:rPr kumimoji="0" sz="850" b="0" i="0" u="none" strike="noStrike" kern="0" cap="none" spc="0" normalizeH="0" baseline="0" noProof="0" dirty="0" smtClean="0">
                <a:ln>
                  <a:noFill/>
                </a:ln>
                <a:solidFill>
                  <a:srgbClr val="5F5F5F"/>
                </a:solidFill>
                <a:effectLst/>
                <a:uLnTx/>
                <a:uFillTx/>
              </a:rPr>
              <a:t> Oracle and/or its affiliates. All rights reserved.  |</a:t>
            </a:r>
          </a:p>
        </p:txBody>
      </p:sp>
    </p:spTree>
    <p:extLst>
      <p:ext uri="{BB962C8B-B14F-4D97-AF65-F5344CB8AC3E}">
        <p14:creationId xmlns:p14="http://schemas.microsoft.com/office/powerpoint/2010/main" val="3484546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_Metric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6" name="Date Placeholder 3"/>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8F5385-D0D7-4D5A-B137-7490B7C8E4C4}" type="datetime1">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3/25/2020</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7" name="Footer Placeholder 4"/>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Oracle Confidential </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8" name="Slide Number Placeholder 5"/>
          <p:cNvSpPr txBox="1">
            <a:spLocks/>
          </p:cNvSpPr>
          <p:nvPr/>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20" name="TextBox 19"/>
          <p:cNvSpPr txBox="1"/>
          <p:nvPr/>
        </p:nvSpPr>
        <p:spPr>
          <a:xfrm>
            <a:off x="3732121" y="6556248"/>
            <a:ext cx="3200400" cy="182880"/>
          </a:xfrm>
          <a:prstGeom prst="rect">
            <a:avLst/>
          </a:prstGeom>
          <a:noFill/>
        </p:spPr>
        <p:txBody>
          <a:bodyPr vert="horz" wrap="non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sz="850" b="0" i="0" u="none" strike="noStrike" kern="0" cap="none" spc="0" normalizeH="0" baseline="0" noProof="0" dirty="0" smtClean="0">
                <a:ln>
                  <a:noFill/>
                </a:ln>
                <a:solidFill>
                  <a:srgbClr val="5F5F5F"/>
                </a:solidFill>
                <a:effectLst/>
                <a:uLnTx/>
                <a:uFillTx/>
              </a:rPr>
              <a:t>Copyright © 201</a:t>
            </a:r>
            <a:r>
              <a:rPr kumimoji="0" lang="en-US" sz="850" b="0" i="0" u="none" strike="noStrike" kern="0" cap="none" spc="0" normalizeH="0" baseline="0" noProof="0" dirty="0" smtClean="0">
                <a:ln>
                  <a:noFill/>
                </a:ln>
                <a:solidFill>
                  <a:srgbClr val="5F5F5F"/>
                </a:solidFill>
                <a:effectLst/>
                <a:uLnTx/>
                <a:uFillTx/>
              </a:rPr>
              <a:t>5,</a:t>
            </a:r>
            <a:r>
              <a:rPr kumimoji="0" sz="850" b="0" i="0" u="none" strike="noStrike" kern="0" cap="none" spc="0" normalizeH="0" baseline="0" noProof="0" dirty="0" smtClean="0">
                <a:ln>
                  <a:noFill/>
                </a:ln>
                <a:solidFill>
                  <a:srgbClr val="5F5F5F"/>
                </a:solidFill>
                <a:effectLst/>
                <a:uLnTx/>
                <a:uFillTx/>
              </a:rPr>
              <a:t> Oracle and/or its affiliates. All rights reserved.  |</a:t>
            </a:r>
          </a:p>
        </p:txBody>
      </p:sp>
    </p:spTree>
    <p:extLst>
      <p:ext uri="{BB962C8B-B14F-4D97-AF65-F5344CB8AC3E}">
        <p14:creationId xmlns:p14="http://schemas.microsoft.com/office/powerpoint/2010/main" val="3484546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1C6E240-220F-482E-9267-760D1843F87E}" type="datetime1">
              <a:rPr lang="en-US" smtClean="0"/>
              <a:t>3/25/2020</a:t>
            </a:fld>
            <a:endParaRPr lang="de-DE" dirty="0"/>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de-DE" smtClean="0"/>
              <a:pPr/>
              <a:t>‹#›</a:t>
            </a:fld>
            <a:endParaRPr lang="de-DE" dirty="0"/>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61BF374-4785-4ECA-BFAE-A2547B288F28}" type="datetime1">
              <a:rPr lang="en-US" smtClean="0"/>
              <a:t>3/25/2020</a:t>
            </a:fld>
            <a:endParaRPr lang="de-DE" dirty="0"/>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de-DE" smtClean="0"/>
              <a:pPr/>
              <a:t>‹#›</a:t>
            </a:fld>
            <a:endParaRPr lang="de-DE"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7E66DE83-9C7A-4070-A85F-BD27EB30DDC0}" type="datetime1">
              <a:rPr lang="en-US" smtClean="0"/>
              <a:t>3/25/2020</a:t>
            </a:fld>
            <a:endParaRPr lang="de-DE" dirty="0"/>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de-DE" smtClean="0"/>
              <a:pPr/>
              <a:t>‹#›</a:t>
            </a:fld>
            <a:endParaRPr lang="de-DE"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C47D0-5CE9-4C30-A723-ABCB7F1CF5C3}" type="datetime1">
              <a:rPr lang="en-US" smtClean="0"/>
              <a:t>3/25/2020</a:t>
            </a:fld>
            <a:endParaRPr lang="de-DE" dirty="0"/>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de-DE" smtClean="0"/>
              <a:pPr/>
              <a:t>‹#›</a:t>
            </a:fld>
            <a:endParaRPr lang="de-DE" dirty="0"/>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9D273-026A-4F98-95B2-789B4E85E516}"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FAE8AED-6982-43AA-995B-917FD662E81E}"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E13D009F-9E79-4E7B-ABA2-4E614AFD18D0}"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9" name="Picture 8" descr="Oracle logo in white on red staging backgroun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3" name="Date Placeholder 5"/>
          <p:cNvSpPr>
            <a:spLocks noGrp="1"/>
          </p:cNvSpPr>
          <p:nvPr>
            <p:ph type="dt" sz="half" idx="14"/>
          </p:nvPr>
        </p:nvSpPr>
        <p:spPr>
          <a:xfrm>
            <a:off x="2537579" y="6556248"/>
            <a:ext cx="1226398" cy="182880"/>
          </a:xfrm>
        </p:spPr>
        <p:txBody>
          <a:bodyPr/>
          <a:lstStyle>
            <a:lvl1pPr>
              <a:defRPr>
                <a:solidFill>
                  <a:srgbClr val="5F5F5F"/>
                </a:solidFill>
              </a:defRPr>
            </a:lvl1pPr>
          </a:lstStyle>
          <a:p>
            <a:fld id="{2778CA9A-CCBA-4EEC-8B51-4C4FCA7BF9DF}" type="datetime1">
              <a:rPr lang="en-US" smtClean="0"/>
              <a:t>3/25/2020</a:t>
            </a:fld>
            <a:endParaRPr lang="en-US" dirty="0"/>
          </a:p>
        </p:txBody>
      </p:sp>
      <p:sp>
        <p:nvSpPr>
          <p:cNvPr id="14" name="Footer Placeholder 7"/>
          <p:cNvSpPr>
            <a:spLocks noGrp="1"/>
          </p:cNvSpPr>
          <p:nvPr>
            <p:ph type="ftr" sz="quarter" idx="15"/>
          </p:nvPr>
        </p:nvSpPr>
        <p:spPr>
          <a:xfrm>
            <a:off x="6976872" y="6556248"/>
            <a:ext cx="2743200" cy="182880"/>
          </a:xfrm>
        </p:spPr>
        <p:txBody>
          <a:bodyPr/>
          <a:lstStyle>
            <a:lvl1pPr>
              <a:defRPr>
                <a:solidFill>
                  <a:srgbClr val="5F5F5F"/>
                </a:solidFill>
              </a:defRPr>
            </a:lvl1pPr>
          </a:lstStyle>
          <a:p>
            <a:r>
              <a:rPr lang="en-US" dirty="0" smtClean="0"/>
              <a:t>Oracle Confidential – Internal</a:t>
            </a:r>
            <a:endParaRPr lang="en-US" dirty="0"/>
          </a:p>
        </p:txBody>
      </p:sp>
      <p:sp>
        <p:nvSpPr>
          <p:cNvPr id="16" name="TextBox 15"/>
          <p:cNvSpPr txBox="1"/>
          <p:nvPr/>
        </p:nvSpPr>
        <p:spPr>
          <a:xfrm>
            <a:off x="3717804"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
        <p:nvSpPr>
          <p:cNvPr id="11" name="TextBox 10"/>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2" name="Picture 11"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5712AA3C-58BB-4432-9914-1A398EB3F953}"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BD8182F-1C77-4627-980E-3807B89C9902}"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AA31213-CA6B-4A0E-B11A-1EC1E3E1E4E1}"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CBC1FB0-DBFD-4D36-8E13-DE6B3587BFAC}"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BCF1D8-3F1F-459C-80EE-ED1525304D52}"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946443-8958-47A1-A4E9-2DB2C042C16D}"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487A32BA-E42E-4185-8466-DD274984FBC1}" type="datetime1">
              <a:rPr lang="en-US" smtClean="0"/>
              <a:t>3/25/2020</a:t>
            </a:fld>
            <a:endParaRPr lang="de-DE" dirty="0"/>
          </a:p>
        </p:txBody>
      </p:sp>
      <p:sp>
        <p:nvSpPr>
          <p:cNvPr id="8" name="Footer Placeholder 7"/>
          <p:cNvSpPr>
            <a:spLocks noGrp="1"/>
          </p:cNvSpPr>
          <p:nvPr>
            <p:ph type="ftr" sz="quarter" idx="11"/>
          </p:nvPr>
        </p:nvSpPr>
        <p:spPr/>
        <p:txBody>
          <a:bodyPr/>
          <a:lstStyle/>
          <a:p>
            <a:r>
              <a:rPr lang="en-US" dirty="0" smtClean="0"/>
              <a:t>Oracle Confidential – Internal</a:t>
            </a:r>
            <a:endParaRPr lang="en-US" dirty="0"/>
          </a:p>
        </p:txBody>
      </p:sp>
      <p:sp>
        <p:nvSpPr>
          <p:cNvPr id="9" name="Slide Number Placeholder 8"/>
          <p:cNvSpPr>
            <a:spLocks noGrp="1"/>
          </p:cNvSpPr>
          <p:nvPr>
            <p:ph type="sldNum" sz="quarter" idx="12"/>
          </p:nvPr>
        </p:nvSpPr>
        <p:spPr/>
        <p:txBody>
          <a:bodyPr/>
          <a:lstStyle/>
          <a:p>
            <a:fld id="{C51EAA63-D034-42AE-91FA-B13B9518C7BE}" type="slidenum">
              <a:rPr lang="de-DE" smtClean="0"/>
              <a:pPr/>
              <a:t>‹#›</a:t>
            </a:fld>
            <a:endParaRPr lang="de-DE" dirty="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4AF9CA-350A-4318-8A2B-2AD28A7B7323}" type="datetime1">
              <a:rPr lang="en-US" smtClean="0"/>
              <a:t>3/25/2020</a:t>
            </a:fld>
            <a:endParaRPr lang="de-DE" dirty="0"/>
          </a:p>
        </p:txBody>
      </p:sp>
      <p:sp>
        <p:nvSpPr>
          <p:cNvPr id="4" name="Footer Placeholder 3"/>
          <p:cNvSpPr>
            <a:spLocks noGrp="1"/>
          </p:cNvSpPr>
          <p:nvPr>
            <p:ph type="ftr" sz="quarter" idx="11"/>
          </p:nvPr>
        </p:nvSpPr>
        <p:spPr/>
        <p:txBody>
          <a:bodyPr/>
          <a:lstStyle/>
          <a:p>
            <a:r>
              <a:rPr lang="en-US" dirty="0" smtClean="0"/>
              <a:t>Oracle Confidential – Internal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de-DE" smtClean="0"/>
              <a:pPr/>
              <a:t>‹#›</a:t>
            </a:fld>
            <a:endParaRPr lang="de-DE"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D521D2-54A3-44DE-8588-746AD49BA01A}" type="datetime1">
              <a:rPr lang="en-US" smtClean="0"/>
              <a:t>3/25/2020</a:t>
            </a:fld>
            <a:endParaRPr lang="de-DE" dirty="0"/>
          </a:p>
        </p:txBody>
      </p:sp>
      <p:sp>
        <p:nvSpPr>
          <p:cNvPr id="4" name="Footer Placeholder 3"/>
          <p:cNvSpPr>
            <a:spLocks noGrp="1"/>
          </p:cNvSpPr>
          <p:nvPr>
            <p:ph type="ftr" sz="quarter" idx="11"/>
          </p:nvPr>
        </p:nvSpPr>
        <p:spPr/>
        <p:txBody>
          <a:bodyPr/>
          <a:lstStyle/>
          <a:p>
            <a:r>
              <a:rPr lang="en-US" dirty="0" smtClean="0"/>
              <a:t>Oracle Confidential – Internal</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de-DE" smtClean="0"/>
              <a:pPr/>
              <a:t>‹#›</a:t>
            </a:fld>
            <a:endParaRPr lang="de-DE"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CFE0B-CCC0-49F5-B728-606D6D8F9801}" type="datetime1">
              <a:rPr lang="en-US" smtClean="0"/>
              <a:t>3/25/2020</a:t>
            </a:fld>
            <a:endParaRPr lang="de-DE" dirty="0"/>
          </a:p>
        </p:txBody>
      </p:sp>
      <p:sp>
        <p:nvSpPr>
          <p:cNvPr id="3" name="Footer Placeholder 2"/>
          <p:cNvSpPr>
            <a:spLocks noGrp="1"/>
          </p:cNvSpPr>
          <p:nvPr>
            <p:ph type="ftr" sz="quarter" idx="11"/>
          </p:nvPr>
        </p:nvSpPr>
        <p:spPr/>
        <p:txBody>
          <a:bodyPr/>
          <a:lstStyle/>
          <a:p>
            <a:r>
              <a:rPr lang="en-US" dirty="0" smtClean="0"/>
              <a:t>Oracle Confidential – Internal</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de-DE" smtClean="0"/>
              <a:pPr/>
              <a:t>‹#›</a:t>
            </a:fld>
            <a:endParaRPr lang="de-DE" dirty="0"/>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les Conference 2015">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62868-BD35-4392-97FE-140AE1284C02}"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de-DE" smtClean="0"/>
              <a:pPr/>
              <a:t>‹#›</a:t>
            </a:fld>
            <a:endParaRPr lang="de-DE" dirty="0"/>
          </a:p>
        </p:txBody>
      </p:sp>
      <p:sp>
        <p:nvSpPr>
          <p:cNvPr id="7" name="Title 1"/>
          <p:cNvSpPr>
            <a:spLocks noGrp="1"/>
          </p:cNvSpPr>
          <p:nvPr>
            <p:ph type="ctrTitle" hasCustomPrompt="1"/>
          </p:nvPr>
        </p:nvSpPr>
        <p:spPr>
          <a:xfrm>
            <a:off x="501739" y="3820441"/>
            <a:ext cx="4857070" cy="1942405"/>
          </a:xfrm>
        </p:spPr>
        <p:txBody>
          <a:bodyPr anchor="t"/>
          <a:lstStyle>
            <a:lvl1pPr>
              <a:lnSpc>
                <a:spcPct val="80000"/>
              </a:lnSpc>
              <a:defRPr sz="4800">
                <a:solidFill>
                  <a:srgbClr val="5F5F5F"/>
                </a:solidFill>
              </a:defRPr>
            </a:lvl1pPr>
          </a:lstStyle>
          <a:p>
            <a:r>
              <a:rPr lang="en-US" dirty="0" smtClean="0"/>
              <a:t>Title Slide</a:t>
            </a:r>
            <a:endParaRPr dirty="0"/>
          </a:p>
        </p:txBody>
      </p:sp>
      <p:sp>
        <p:nvSpPr>
          <p:cNvPr id="8" name="Subtitle 2"/>
          <p:cNvSpPr>
            <a:spLocks noGrp="1"/>
          </p:cNvSpPr>
          <p:nvPr>
            <p:ph type="subTitle" idx="1"/>
          </p:nvPr>
        </p:nvSpPr>
        <p:spPr>
          <a:xfrm>
            <a:off x="6094412" y="3803032"/>
            <a:ext cx="5692542" cy="434442"/>
          </a:xfrm>
        </p:spPr>
        <p:txBody>
          <a:bodyPr>
            <a:noAutofit/>
          </a:bodyPr>
          <a:lstStyle>
            <a:lvl1pPr marL="0" indent="0" algn="l">
              <a:spcBef>
                <a:spcPts val="0"/>
              </a:spcBef>
              <a:buNone/>
              <a:defRPr sz="2400" b="1">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Text Placeholder 12"/>
          <p:cNvSpPr>
            <a:spLocks noGrp="1"/>
          </p:cNvSpPr>
          <p:nvPr>
            <p:ph type="body" sz="quarter" idx="13" hasCustomPrompt="1"/>
          </p:nvPr>
        </p:nvSpPr>
        <p:spPr>
          <a:xfrm>
            <a:off x="6094462" y="4442842"/>
            <a:ext cx="5692491" cy="1345749"/>
          </a:xfrm>
        </p:spPr>
        <p:txBody>
          <a:bodyPr>
            <a:noAutofit/>
          </a:bodyPr>
          <a:lstStyle>
            <a:lvl1pPr marL="1588" indent="0">
              <a:spcBef>
                <a:spcPts val="0"/>
              </a:spcBef>
              <a:buFontTx/>
              <a:buNone/>
              <a:defRPr sz="2400" baseline="0">
                <a:solidFill>
                  <a:srgbClr val="5F5F5F"/>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r>
              <a:rPr lang="en-US" dirty="0" smtClean="0"/>
              <a:t>Presenter’s Name</a:t>
            </a:r>
          </a:p>
          <a:p>
            <a:r>
              <a:rPr lang="en-US" dirty="0" smtClean="0"/>
              <a:t>Presenter’s Title</a:t>
            </a:r>
          </a:p>
          <a:p>
            <a:r>
              <a:rPr lang="en-US" dirty="0" smtClean="0"/>
              <a:t>Organization, Division or Business Unit</a:t>
            </a:r>
          </a:p>
          <a:p>
            <a:r>
              <a:rPr lang="en-US" dirty="0" smtClean="0"/>
              <a:t>Month 00, 2015</a:t>
            </a:r>
            <a:endParaRPr lang="en-US" dirty="0"/>
          </a:p>
        </p:txBody>
      </p:sp>
      <p:pic>
        <p:nvPicPr>
          <p:cNvPr id="10" name="Picture 2" descr="H:\PC FILES\Design Images\Oracle-Marketing\PPTs\Sales-Conference-2015\Show-Logo.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6568" b="20431"/>
          <a:stretch/>
        </p:blipFill>
        <p:spPr bwMode="auto">
          <a:xfrm>
            <a:off x="0" y="0"/>
            <a:ext cx="12188825" cy="33377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gray">
          <a:xfrm>
            <a:off x="0"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11995438"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1"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4" name="Date Placeholder 5"/>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79B18-EA5D-4737-9B09-D9D0A2FD3051}" type="datetime1">
              <a:rPr lang="en-US" smtClean="0"/>
              <a:pPr/>
              <a:t>3/25/2020</a:t>
            </a:fld>
            <a:endParaRPr lang="en-US" dirty="0"/>
          </a:p>
        </p:txBody>
      </p:sp>
      <p:sp>
        <p:nvSpPr>
          <p:cNvPr id="15" name="Footer Placeholder 7"/>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Oracle Confidential </a:t>
            </a:r>
            <a:endParaRPr lang="en-US" dirty="0"/>
          </a:p>
        </p:txBody>
      </p:sp>
      <p:pic>
        <p:nvPicPr>
          <p:cNvPr id="16" name="Picture 2" descr="H:\PC FILES\Design Images\Oracle-Marketing\PPTs\Sales-Conference-2015\Show-Logo.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568" b="20431"/>
          <a:stretch/>
        </p:blipFill>
        <p:spPr bwMode="auto">
          <a:xfrm>
            <a:off x="0" y="0"/>
            <a:ext cx="12188825" cy="333770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0"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8" name="Rectangle 17"/>
          <p:cNvSpPr/>
          <p:nvPr userDrawn="1"/>
        </p:nvSpPr>
        <p:spPr bwMode="gray">
          <a:xfrm>
            <a:off x="11995438"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9" name="Rectangle 18"/>
          <p:cNvSpPr/>
          <p:nvPr userDrawn="1"/>
        </p:nvSpPr>
        <p:spPr bwMode="gray">
          <a:xfrm>
            <a:off x="1"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0" name="Date Placeholder 5"/>
          <p:cNvSpPr txBox="1">
            <a:spLocks/>
          </p:cNvSpPr>
          <p:nvPr userDrawn="1"/>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A79B18-EA5D-4737-9B09-D9D0A2FD3051}" type="datetime1">
              <a:rPr lang="en-US" smtClean="0"/>
              <a:pPr/>
              <a:t>3/25/2020</a:t>
            </a:fld>
            <a:endParaRPr lang="en-US" dirty="0"/>
          </a:p>
        </p:txBody>
      </p:sp>
      <p:sp>
        <p:nvSpPr>
          <p:cNvPr id="21" name="Footer Placeholder 7"/>
          <p:cNvSpPr txBox="1">
            <a:spLocks/>
          </p:cNvSpPr>
          <p:nvPr userDrawn="1"/>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Oracle Confidential </a:t>
            </a:r>
            <a:endParaRPr lang="en-US" dirty="0"/>
          </a:p>
        </p:txBody>
      </p:sp>
    </p:spTree>
    <p:extLst>
      <p:ext uri="{BB962C8B-B14F-4D97-AF65-F5344CB8AC3E}">
        <p14:creationId xmlns:p14="http://schemas.microsoft.com/office/powerpoint/2010/main" val="1585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407DFD-2DE2-4D87-AF0D-B594418CF150}"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21763-9689-4DE6-AAAD-56569F7E5E11}"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7487FB-582B-41FC-A86C-487AD923260F}"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3A9E-F690-4FCF-ACEA-E6621D7D8B07}"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081173BB-B022-472F-AE94-3C52BA252C98}"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5E0F5FF-27A3-422C-9A34-245F844B13B0}"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3" name="Picture 12" descr="Photos, screen captures, graphics can be inserted in a white mobile phone and table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DABF8590-31AC-4AA5-89F0-D1A0D33F2314}"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3" name="Picture 12" descr="Photos, screen captures, graphics can be inserted in a white mobile phone and tablet"/>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E7EDD31-0537-49EF-8B80-3CC25DABD891}" type="datetime1">
              <a:rPr lang="en-US" smtClean="0"/>
              <a:t>3/25/2020</a:t>
            </a:fld>
            <a:endParaRPr lang="de-DE" dirty="0"/>
          </a:p>
        </p:txBody>
      </p:sp>
      <p:sp>
        <p:nvSpPr>
          <p:cNvPr id="6" name="Footer Placeholder 5"/>
          <p:cNvSpPr>
            <a:spLocks noGrp="1"/>
          </p:cNvSpPr>
          <p:nvPr>
            <p:ph type="ftr" sz="quarter" idx="11"/>
          </p:nvPr>
        </p:nvSpPr>
        <p:spPr/>
        <p:txBody>
          <a:body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p>
            <a:fld id="{C51EAA63-D034-42AE-91FA-B13B9518C7BE}" type="slidenum">
              <a:rPr lang="de-DE" smtClean="0"/>
              <a:pPr/>
              <a:t>‹#›</a:t>
            </a:fld>
            <a:endParaRPr lang="de-DE" dirty="0"/>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9" name="Picture 18" descr="Photos, screen captures, graphics can be inserted in a white mobile phone and tab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6" name="Date Placeholder 3"/>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8F5385-D0D7-4D5A-B137-7490B7C8E4C4}" type="datetime1">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3/25/2020</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7" name="Footer Placeholder 4"/>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Oracle Confidential </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8" name="Slide Number Placeholder 5"/>
          <p:cNvSpPr txBox="1">
            <a:spLocks/>
          </p:cNvSpPr>
          <p:nvPr/>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20" name="TextBox 19"/>
          <p:cNvSpPr txBox="1"/>
          <p:nvPr/>
        </p:nvSpPr>
        <p:spPr>
          <a:xfrm>
            <a:off x="3732121" y="6556248"/>
            <a:ext cx="3200400" cy="182880"/>
          </a:xfrm>
          <a:prstGeom prst="rect">
            <a:avLst/>
          </a:prstGeom>
          <a:noFill/>
        </p:spPr>
        <p:txBody>
          <a:bodyPr vert="horz" wrap="non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sz="850" b="0" i="0" u="none" strike="noStrike" kern="0" cap="none" spc="0" normalizeH="0" baseline="0" noProof="0" dirty="0" smtClean="0">
                <a:ln>
                  <a:noFill/>
                </a:ln>
                <a:solidFill>
                  <a:srgbClr val="5F5F5F"/>
                </a:solidFill>
                <a:effectLst/>
                <a:uLnTx/>
                <a:uFillTx/>
              </a:rPr>
              <a:t>Copyright © 201</a:t>
            </a:r>
            <a:r>
              <a:rPr kumimoji="0" lang="en-US" sz="850" b="0" i="0" u="none" strike="noStrike" kern="0" cap="none" spc="0" normalizeH="0" baseline="0" noProof="0" dirty="0" smtClean="0">
                <a:ln>
                  <a:noFill/>
                </a:ln>
                <a:solidFill>
                  <a:srgbClr val="5F5F5F"/>
                </a:solidFill>
                <a:effectLst/>
                <a:uLnTx/>
                <a:uFillTx/>
              </a:rPr>
              <a:t>5,</a:t>
            </a:r>
            <a:r>
              <a:rPr kumimoji="0" sz="850" b="0" i="0" u="none" strike="noStrike" kern="0" cap="none" spc="0" normalizeH="0" baseline="0" noProof="0" dirty="0" smtClean="0">
                <a:ln>
                  <a:noFill/>
                </a:ln>
                <a:solidFill>
                  <a:srgbClr val="5F5F5F"/>
                </a:solidFill>
                <a:effectLst/>
                <a:uLnTx/>
                <a:uFillTx/>
              </a:rPr>
              <a:t> Oracle and/or its affiliates. All rights reserved.  |</a:t>
            </a:r>
          </a:p>
        </p:txBody>
      </p:sp>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25" name="Picture 24" descr="Oracle logo in white on red staging backgroun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0352" y="6263640"/>
            <a:ext cx="1625138"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80FBD-8F1A-4AF6-B3D2-36DE4C4CA658}" type="datetime1">
              <a:rPr lang="en-US" smtClean="0"/>
              <a:t>3/25/2020</a:t>
            </a:fld>
            <a:endParaRPr lang="de-DE" dirty="0"/>
          </a:p>
        </p:txBody>
      </p:sp>
      <p:sp>
        <p:nvSpPr>
          <p:cNvPr id="3" name="Footer Placeholder 2"/>
          <p:cNvSpPr>
            <a:spLocks noGrp="1"/>
          </p:cNvSpPr>
          <p:nvPr>
            <p:ph type="ftr" sz="quarter" idx="11"/>
          </p:nvPr>
        </p:nvSpPr>
        <p:spPr/>
        <p:txBody>
          <a:bodyPr/>
          <a:lstStyle/>
          <a:p>
            <a:r>
              <a:rPr lang="en-US" dirty="0" smtClean="0"/>
              <a:t>Oracle Confidential – Internal</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de-DE" smtClean="0"/>
              <a:pPr/>
              <a:t>‹#›</a:t>
            </a:fld>
            <a:endParaRPr lang="de-DE"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4" name="Picture 13"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0" name="Date Placeholder 5"/>
          <p:cNvSpPr>
            <a:spLocks noGrp="1"/>
          </p:cNvSpPr>
          <p:nvPr>
            <p:ph type="dt" sz="half" idx="14"/>
          </p:nvPr>
        </p:nvSpPr>
        <p:spPr>
          <a:xfrm>
            <a:off x="2537579" y="6556248"/>
            <a:ext cx="1226398" cy="182880"/>
          </a:xfrm>
        </p:spPr>
        <p:txBody>
          <a:bodyPr/>
          <a:lstStyle>
            <a:lvl1pPr>
              <a:defRPr>
                <a:solidFill>
                  <a:schemeClr val="tx1"/>
                </a:solidFill>
              </a:defRPr>
            </a:lvl1pPr>
          </a:lstStyle>
          <a:p>
            <a:fld id="{22C0CB2C-41EC-416A-90D6-FC9EE1728577}" type="datetime1">
              <a:rPr lang="en-US" smtClean="0"/>
              <a:t>3/25/2020</a:t>
            </a:fld>
            <a:endParaRPr lang="en-US" dirty="0"/>
          </a:p>
        </p:txBody>
      </p:sp>
      <p:sp>
        <p:nvSpPr>
          <p:cNvPr id="11" name="Footer Placeholder 7"/>
          <p:cNvSpPr>
            <a:spLocks noGrp="1"/>
          </p:cNvSpPr>
          <p:nvPr>
            <p:ph type="ftr" sz="quarter" idx="15"/>
          </p:nvPr>
        </p:nvSpPr>
        <p:spPr>
          <a:xfrm>
            <a:off x="6976872" y="6556248"/>
            <a:ext cx="2743200" cy="182880"/>
          </a:xfrm>
        </p:spPr>
        <p:txBody>
          <a:bodyPr/>
          <a:lstStyle>
            <a:lvl1pPr>
              <a:defRPr>
                <a:solidFill>
                  <a:schemeClr val="tx1"/>
                </a:solidFill>
              </a:defRPr>
            </a:lvl1pPr>
          </a:lstStyle>
          <a:p>
            <a:r>
              <a:rPr lang="en-US" dirty="0" smtClean="0"/>
              <a:t>Oracle Confidential – Internal</a:t>
            </a:r>
            <a:endParaRPr lang="en-US" dirty="0"/>
          </a:p>
        </p:txBody>
      </p:sp>
      <p:sp>
        <p:nvSpPr>
          <p:cNvPr id="12" name="TextBox 11"/>
          <p:cNvSpPr txBox="1"/>
          <p:nvPr/>
        </p:nvSpPr>
        <p:spPr>
          <a:xfrm>
            <a:off x="3717804"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2513C-FA7A-48C5-910B-9EC616FCE2A3}" type="datetime1">
              <a:rPr lang="en-US" smtClean="0"/>
              <a:t>3/25/2020</a:t>
            </a:fld>
            <a:endParaRPr lang="de-DE" dirty="0"/>
          </a:p>
        </p:txBody>
      </p:sp>
      <p:sp>
        <p:nvSpPr>
          <p:cNvPr id="3" name="Footer Placeholder 2"/>
          <p:cNvSpPr>
            <a:spLocks noGrp="1"/>
          </p:cNvSpPr>
          <p:nvPr>
            <p:ph type="ftr" sz="quarter" idx="11"/>
          </p:nvPr>
        </p:nvSpPr>
        <p:spPr/>
        <p:txBody>
          <a:bodyPr/>
          <a:lstStyle/>
          <a:p>
            <a:r>
              <a:rPr lang="en-US" dirty="0" smtClean="0"/>
              <a:t>Oracle Confidential – Internal</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de-DE" smtClean="0"/>
              <a:pPr/>
              <a:t>‹#›</a:t>
            </a:fld>
            <a:endParaRPr lang="de-DE" dirty="0"/>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41BE5-25F1-465D-A3F8-E46A91EC177C}" type="datetime1">
              <a:rPr lang="en-US" smtClean="0"/>
              <a:t>3/25/2020</a:t>
            </a:fld>
            <a:endParaRPr lang="de-DE" dirty="0"/>
          </a:p>
        </p:txBody>
      </p:sp>
      <p:sp>
        <p:nvSpPr>
          <p:cNvPr id="3" name="Footer Placeholder 2"/>
          <p:cNvSpPr>
            <a:spLocks noGrp="1"/>
          </p:cNvSpPr>
          <p:nvPr>
            <p:ph type="ftr" sz="quarter" idx="11"/>
          </p:nvPr>
        </p:nvSpPr>
        <p:spPr/>
        <p:txBody>
          <a:bodyPr/>
          <a:lstStyle/>
          <a:p>
            <a:r>
              <a:rPr lang="en-US" dirty="0" smtClean="0"/>
              <a:t>Oracle Confidential – Internal</a:t>
            </a:r>
            <a:endParaRPr lang="en-US" dirty="0"/>
          </a:p>
        </p:txBody>
      </p:sp>
      <p:sp>
        <p:nvSpPr>
          <p:cNvPr id="4" name="Slide Number Placeholder 3"/>
          <p:cNvSpPr>
            <a:spLocks noGrp="1"/>
          </p:cNvSpPr>
          <p:nvPr>
            <p:ph type="sldNum" sz="quarter" idx="12"/>
          </p:nvPr>
        </p:nvSpPr>
        <p:spPr/>
        <p:txBody>
          <a:bodyPr/>
          <a:lstStyle/>
          <a:p>
            <a:fld id="{C51EAA63-D034-42AE-91FA-B13B9518C7BE}" type="slidenum">
              <a:rPr lang="de-DE" smtClean="0"/>
              <a:pPr/>
              <a:t>‹#›</a:t>
            </a:fld>
            <a:endParaRPr lang="de-DE" dirty="0"/>
          </a:p>
        </p:txBody>
      </p:sp>
      <p:pic>
        <p:nvPicPr>
          <p:cNvPr id="51" name="Picture 2" descr="H:\PC FILES\Design Images\Logos\Oracle-Branding\Tag-Line\Oracle Corporate Tagline Master Version (Two-Line)\o-corp-tagline-2-line-cl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67012" y="1926206"/>
            <a:ext cx="6673851" cy="2538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quot;Integrated Cloud Applications &amp; Platform Services&quot; tagline in red and blac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19916" y="1722238"/>
            <a:ext cx="7748992" cy="2950267"/>
          </a:xfrm>
          <a:prstGeom prst="rect">
            <a:avLst/>
          </a:prstGeom>
        </p:spPr>
      </p:pic>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Date Placeholder 3"/>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8F5385-D0D7-4D5A-B137-7490B7C8E4C4}" type="datetime1">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3/25/2020</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1" name="Footer Placeholder 4"/>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Oracle Confidential </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3" name="Slide Number Placeholder 5"/>
          <p:cNvSpPr txBox="1">
            <a:spLocks/>
          </p:cNvSpPr>
          <p:nvPr/>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4" name="TextBox 13"/>
          <p:cNvSpPr txBox="1"/>
          <p:nvPr/>
        </p:nvSpPr>
        <p:spPr>
          <a:xfrm>
            <a:off x="3732121" y="6556248"/>
            <a:ext cx="3200400" cy="182880"/>
          </a:xfrm>
          <a:prstGeom prst="rect">
            <a:avLst/>
          </a:prstGeom>
          <a:noFill/>
        </p:spPr>
        <p:txBody>
          <a:bodyPr vert="horz" wrap="non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sz="850" b="0" i="0" u="none" strike="noStrike" kern="0" cap="none" spc="0" normalizeH="0" baseline="0" noProof="0" dirty="0" smtClean="0">
                <a:ln>
                  <a:noFill/>
                </a:ln>
                <a:solidFill>
                  <a:srgbClr val="5F5F5F"/>
                </a:solidFill>
                <a:effectLst/>
                <a:uLnTx/>
                <a:uFillTx/>
              </a:rPr>
              <a:t>Copyright © 201</a:t>
            </a:r>
            <a:r>
              <a:rPr kumimoji="0" lang="en-US" sz="850" b="0" i="0" u="none" strike="noStrike" kern="0" cap="none" spc="0" normalizeH="0" baseline="0" noProof="0" dirty="0" smtClean="0">
                <a:ln>
                  <a:noFill/>
                </a:ln>
                <a:solidFill>
                  <a:srgbClr val="5F5F5F"/>
                </a:solidFill>
                <a:effectLst/>
                <a:uLnTx/>
                <a:uFillTx/>
              </a:rPr>
              <a:t>5,</a:t>
            </a:r>
            <a:r>
              <a:rPr kumimoji="0" sz="850" b="0" i="0" u="none" strike="noStrike" kern="0" cap="none" spc="0" normalizeH="0" baseline="0" noProof="0" dirty="0" smtClean="0">
                <a:ln>
                  <a:noFill/>
                </a:ln>
                <a:solidFill>
                  <a:srgbClr val="5F5F5F"/>
                </a:solidFill>
                <a:effectLst/>
                <a:uLnTx/>
                <a:uFillTx/>
              </a:rPr>
              <a:t> Oracle and/or its affiliates. All rights reserved.  |</a:t>
            </a:r>
          </a:p>
        </p:txBody>
      </p:sp>
      <p:pic>
        <p:nvPicPr>
          <p:cNvPr id="18" name="Picture 1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2D1160-6638-414E-92FD-4FB3DCAA103A}" type="datetime1">
              <a:rPr lang="en-US" smtClean="0"/>
              <a:t>3/25/2020</a:t>
            </a:fld>
            <a:endParaRPr lang="en-US" dirty="0"/>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sp>
        <p:nvSpPr>
          <p:cNvPr id="6" name="Slide Number Placeholder 5"/>
          <p:cNvSpPr>
            <a:spLocks noGrp="1"/>
          </p:cNvSpPr>
          <p:nvPr>
            <p:ph type="sldNum" sz="quarter" idx="12"/>
          </p:nvPr>
        </p:nvSpPr>
        <p:spPr/>
        <p:txBody>
          <a:bodyPr/>
          <a:lstStyle/>
          <a:p>
            <a:fld id="{D4EAF17A-378C-49D5-A479-C71FF9D7F1E7}" type="slidenum">
              <a:rPr lang="en-US" smtClean="0"/>
              <a:pPr/>
              <a:t>‹#›</a:t>
            </a:fld>
            <a:endParaRPr lang="en-US" dirty="0"/>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90F29D6-D3F9-4E9F-AADA-F5AC34B90AE9}" type="datetime1">
              <a:rPr lang="en-US" smtClean="0"/>
              <a:t>3/25/2020</a:t>
            </a:fld>
            <a:endParaRPr lang="de-DE" dirty="0"/>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de-DE" smtClean="0"/>
              <a:pPr/>
              <a:t>‹#›</a:t>
            </a:fld>
            <a:endParaRPr lang="de-DE" dirty="0"/>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8F5385-D0D7-4D5A-B137-7490B7C8E4C4}" type="datetime1">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3/25/2020</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5" name="Footer Placeholder 4"/>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Oracle Confidential </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6" name="Slide Number Placeholder 5"/>
          <p:cNvSpPr txBox="1">
            <a:spLocks/>
          </p:cNvSpPr>
          <p:nvPr/>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7" name="TextBox 6"/>
          <p:cNvSpPr txBox="1"/>
          <p:nvPr/>
        </p:nvSpPr>
        <p:spPr>
          <a:xfrm>
            <a:off x="3732121" y="6556248"/>
            <a:ext cx="3200400" cy="182880"/>
          </a:xfrm>
          <a:prstGeom prst="rect">
            <a:avLst/>
          </a:prstGeom>
          <a:noFill/>
        </p:spPr>
        <p:txBody>
          <a:bodyPr vert="horz" wrap="non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sz="850" b="0" i="0" u="none" strike="noStrike" kern="0" cap="none" spc="0" normalizeH="0" baseline="0" noProof="0" dirty="0" smtClean="0">
                <a:ln>
                  <a:noFill/>
                </a:ln>
                <a:solidFill>
                  <a:srgbClr val="5F5F5F"/>
                </a:solidFill>
                <a:effectLst/>
                <a:uLnTx/>
                <a:uFillTx/>
              </a:rPr>
              <a:t>Copyright © 201</a:t>
            </a:r>
            <a:r>
              <a:rPr kumimoji="0" lang="en-US" sz="850" b="0" i="0" u="none" strike="noStrike" kern="0" cap="none" spc="0" normalizeH="0" baseline="0" noProof="0" dirty="0" smtClean="0">
                <a:ln>
                  <a:noFill/>
                </a:ln>
                <a:solidFill>
                  <a:srgbClr val="5F5F5F"/>
                </a:solidFill>
                <a:effectLst/>
                <a:uLnTx/>
                <a:uFillTx/>
              </a:rPr>
              <a:t>5,</a:t>
            </a:r>
            <a:r>
              <a:rPr kumimoji="0" sz="850" b="0" i="0" u="none" strike="noStrike" kern="0" cap="none" spc="0" normalizeH="0" baseline="0" noProof="0" dirty="0" smtClean="0">
                <a:ln>
                  <a:noFill/>
                </a:ln>
                <a:solidFill>
                  <a:srgbClr val="5F5F5F"/>
                </a:solidFill>
                <a:effectLst/>
                <a:uLnTx/>
                <a:uFillTx/>
              </a:rPr>
              <a:t> Oracle and/or its affiliates. All rights reserved.  |</a:t>
            </a:r>
          </a:p>
        </p:txBody>
      </p:sp>
    </p:spTree>
    <p:extLst>
      <p:ext uri="{BB962C8B-B14F-4D97-AF65-F5344CB8AC3E}">
        <p14:creationId xmlns:p14="http://schemas.microsoft.com/office/powerpoint/2010/main" val="4062778869"/>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a">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1813" y="2707285"/>
            <a:ext cx="5702987" cy="1267358"/>
          </a:xfrm>
        </p:spPr>
        <p:txBody>
          <a:bodyPr/>
          <a:lstStyle>
            <a:lvl1pPr>
              <a:lnSpc>
                <a:spcPct val="80000"/>
              </a:lnSpc>
              <a:defRPr sz="4800">
                <a:solidFill>
                  <a:srgbClr val="5F5F5F"/>
                </a:solidFill>
              </a:defRPr>
            </a:lvl1pPr>
          </a:lstStyle>
          <a:p>
            <a:r>
              <a:rPr lang="en-US" dirty="0" smtClean="0"/>
              <a:t>Title Slide with Picture</a:t>
            </a:r>
            <a:endParaRPr dirty="0"/>
          </a:p>
        </p:txBody>
      </p:sp>
      <p:sp>
        <p:nvSpPr>
          <p:cNvPr id="3" name="Subtitle 2"/>
          <p:cNvSpPr>
            <a:spLocks noGrp="1"/>
          </p:cNvSpPr>
          <p:nvPr>
            <p:ph type="subTitle" idx="1"/>
          </p:nvPr>
        </p:nvSpPr>
        <p:spPr>
          <a:xfrm>
            <a:off x="531762" y="4050843"/>
            <a:ext cx="5692542" cy="434442"/>
          </a:xfrm>
        </p:spPr>
        <p:txBody>
          <a:bodyPr>
            <a:noAutofit/>
          </a:bodyPr>
          <a:lstStyle>
            <a:lvl1pPr marL="0" indent="0" algn="l">
              <a:spcBef>
                <a:spcPts val="0"/>
              </a:spcBef>
              <a:buNone/>
              <a:defRPr sz="2400" b="1">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2" y="4690653"/>
            <a:ext cx="5692491" cy="1345749"/>
          </a:xfrm>
        </p:spPr>
        <p:txBody>
          <a:bodyPr>
            <a:noAutofit/>
          </a:bodyPr>
          <a:lstStyle>
            <a:lvl1pPr marL="1588" indent="0">
              <a:spcBef>
                <a:spcPts val="0"/>
              </a:spcBef>
              <a:buFontTx/>
              <a:buNone/>
              <a:defRPr sz="2400" baseline="0">
                <a:solidFill>
                  <a:srgbClr val="5F5F5F"/>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r>
              <a:rPr lang="en-US" dirty="0" smtClean="0"/>
              <a:t>Presenter’s Name</a:t>
            </a:r>
          </a:p>
          <a:p>
            <a:r>
              <a:rPr lang="en-US" dirty="0" smtClean="0"/>
              <a:t>Presenter’s Title</a:t>
            </a:r>
          </a:p>
          <a:p>
            <a:r>
              <a:rPr lang="en-US" dirty="0" smtClean="0"/>
              <a:t>Organization, Division or Business Unit</a:t>
            </a:r>
          </a:p>
          <a:p>
            <a:r>
              <a:rPr lang="en-US" dirty="0" smtClean="0"/>
              <a:t>Month 00, 2014</a:t>
            </a:r>
            <a:endParaRPr lang="en-US" dirty="0"/>
          </a:p>
        </p:txBody>
      </p:sp>
      <p:pic>
        <p:nvPicPr>
          <p:cNvPr id="12" name="Picture 11" descr="Oracle logo in white on red staging backgroun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pic>
        <p:nvPicPr>
          <p:cNvPr id="1026" name="Picture 2" descr="H:\PC FILES\Design Images\Oracle-Marketing\PPTs\Sales-Conference-2015\Show-Logo.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6568" b="20431"/>
          <a:stretch/>
        </p:blipFill>
        <p:spPr bwMode="auto">
          <a:xfrm>
            <a:off x="0" y="0"/>
            <a:ext cx="12188825" cy="3337702"/>
          </a:xfrm>
          <a:prstGeom prst="rect">
            <a:avLst/>
          </a:prstGeom>
          <a:noFill/>
          <a:extLst>
            <a:ext uri="{909E8E84-426E-40DD-AFC4-6F175D3DCCD1}">
              <a14:hiddenFill xmlns:a14="http://schemas.microsoft.com/office/drawing/2010/main">
                <a:solidFill>
                  <a:srgbClr val="FFFFFF"/>
                </a:solidFill>
              </a14:hiddenFill>
            </a:ext>
          </a:extLst>
        </p:spPr>
      </p:pic>
      <p:sp>
        <p:nvSpPr>
          <p:cNvPr id="10" name="Date Placeholder 3"/>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8F5385-D0D7-4D5A-B137-7490B7C8E4C4}" type="datetime1">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3/25/2020</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1" name="Footer Placeholder 4"/>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Oracle Confidential </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5" name="Slide Number Placeholder 5"/>
          <p:cNvSpPr txBox="1">
            <a:spLocks/>
          </p:cNvSpPr>
          <p:nvPr/>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16" name="TextBox 15"/>
          <p:cNvSpPr txBox="1"/>
          <p:nvPr/>
        </p:nvSpPr>
        <p:spPr>
          <a:xfrm>
            <a:off x="3732121" y="6556248"/>
            <a:ext cx="3200400" cy="182880"/>
          </a:xfrm>
          <a:prstGeom prst="rect">
            <a:avLst/>
          </a:prstGeom>
          <a:noFill/>
        </p:spPr>
        <p:txBody>
          <a:bodyPr vert="horz" wrap="non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sz="850" b="0" i="0" u="none" strike="noStrike" kern="0" cap="none" spc="0" normalizeH="0" baseline="0" noProof="0" dirty="0" smtClean="0">
                <a:ln>
                  <a:noFill/>
                </a:ln>
                <a:solidFill>
                  <a:srgbClr val="5F5F5F"/>
                </a:solidFill>
                <a:effectLst/>
                <a:uLnTx/>
                <a:uFillTx/>
              </a:rPr>
              <a:t>Copyright © 201</a:t>
            </a:r>
            <a:r>
              <a:rPr kumimoji="0" lang="en-US" sz="850" b="0" i="0" u="none" strike="noStrike" kern="0" cap="none" spc="0" normalizeH="0" baseline="0" noProof="0" dirty="0" smtClean="0">
                <a:ln>
                  <a:noFill/>
                </a:ln>
                <a:solidFill>
                  <a:srgbClr val="5F5F5F"/>
                </a:solidFill>
                <a:effectLst/>
                <a:uLnTx/>
                <a:uFillTx/>
              </a:rPr>
              <a:t>5,</a:t>
            </a:r>
            <a:r>
              <a:rPr kumimoji="0" sz="850" b="0" i="0" u="none" strike="noStrike" kern="0" cap="none" spc="0" normalizeH="0" baseline="0" noProof="0" dirty="0" smtClean="0">
                <a:ln>
                  <a:noFill/>
                </a:ln>
                <a:solidFill>
                  <a:srgbClr val="5F5F5F"/>
                </a:solidFill>
                <a:effectLst/>
                <a:uLnTx/>
                <a:uFillTx/>
              </a:rPr>
              <a:t> Oracle and/or its affiliates. All rights reserved.  |</a:t>
            </a:r>
          </a:p>
        </p:txBody>
      </p:sp>
      <p:grpSp>
        <p:nvGrpSpPr>
          <p:cNvPr id="17" name="Group 16"/>
          <p:cNvGrpSpPr/>
          <p:nvPr/>
        </p:nvGrpSpPr>
        <p:grpSpPr>
          <a:xfrm>
            <a:off x="10270420" y="6465496"/>
            <a:ext cx="1684271" cy="327808"/>
            <a:chOff x="10270420" y="6465496"/>
            <a:chExt cx="1684271" cy="327808"/>
          </a:xfrm>
        </p:grpSpPr>
        <p:pic>
          <p:nvPicPr>
            <p:cNvPr id="18" name="Picture 2" descr="H:\PC FILES\Design Images\Oracle-Marketing\Trade-Show-Tradeshow\Sales-Conferences\2015\Vendor-Logos\epson_logo_ev_tag.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980908" y="6465496"/>
              <a:ext cx="973783" cy="327808"/>
            </a:xfrm>
            <a:prstGeom prst="rect">
              <a:avLst/>
            </a:prstGeom>
            <a:noFill/>
            <a:extLst>
              <a:ext uri="{909E8E84-426E-40DD-AFC4-6F175D3DCCD1}">
                <a14:hiddenFill xmlns:a14="http://schemas.microsoft.com/office/drawing/2010/main">
                  <a:solidFill>
                    <a:srgbClr val="FFFFFF"/>
                  </a:solidFill>
                </a14:hiddenFill>
              </a:ext>
            </a:extLst>
          </p:spPr>
        </p:pic>
        <p:sp>
          <p:nvSpPr>
            <p:cNvPr id="19" name="Date Placeholder 3"/>
            <p:cNvSpPr txBox="1">
              <a:spLocks/>
            </p:cNvSpPr>
            <p:nvPr userDrawn="1"/>
          </p:nvSpPr>
          <p:spPr>
            <a:xfrm>
              <a:off x="10270420" y="6529342"/>
              <a:ext cx="613199" cy="232484"/>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DIAMOND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SPONSOR</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gr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E03826-7397-4EA2-8DAA-5D2673F6B75E}" type="datetime1">
              <a:rPr lang="en-US" smtClean="0"/>
              <a:t>3/25/2020</a:t>
            </a:fld>
            <a:endParaRPr dirty="0"/>
          </a:p>
        </p:txBody>
      </p:sp>
      <p:sp>
        <p:nvSpPr>
          <p:cNvPr id="6" name="Footer Placeholder 5"/>
          <p:cNvSpPr>
            <a:spLocks noGrp="1"/>
          </p:cNvSpPr>
          <p:nvPr>
            <p:ph type="ftr" sz="quarter" idx="11"/>
          </p:nvPr>
        </p:nvSpPr>
        <p:spPr/>
        <p:txBody>
          <a:bodyPr/>
          <a:lstStyle/>
          <a:p>
            <a:r>
              <a:rPr lang="en-US" dirty="0" smtClean="0"/>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90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9BA5B4-9013-4EF3-9960-CAAA5F02A417}" type="datetime1">
              <a:rPr lang="en-US" smtClean="0"/>
              <a:t>3/25/2020</a:t>
            </a:fld>
            <a:endParaRPr dirty="0"/>
          </a:p>
        </p:txBody>
      </p:sp>
      <p:sp>
        <p:nvSpPr>
          <p:cNvPr id="4" name="Footer Placeholder 3"/>
          <p:cNvSpPr>
            <a:spLocks noGrp="1"/>
          </p:cNvSpPr>
          <p:nvPr>
            <p:ph type="ftr" sz="quarter" idx="11"/>
          </p:nvPr>
        </p:nvSpPr>
        <p:spPr/>
        <p:txBody>
          <a:bodyPr/>
          <a:lstStyle/>
          <a:p>
            <a:r>
              <a:rPr lang="en-US" dirty="0" smtClean="0"/>
              <a:t>Oracle Confidential – Internal</a:t>
            </a:r>
            <a:endParaRPr dirty="0"/>
          </a:p>
        </p:txBody>
      </p:sp>
      <p:sp>
        <p:nvSpPr>
          <p:cNvPr id="5" name="Slide Number Placeholder 4"/>
          <p:cNvSpPr>
            <a:spLocks noGrp="1"/>
          </p:cNvSpPr>
          <p:nvPr>
            <p:ph type="sldNum" sz="quarter" idx="12"/>
          </p:nvPr>
        </p:nvSpPr>
        <p:spPr/>
        <p:txBody>
          <a:bodyPr/>
          <a:lstStyle/>
          <a:p>
            <a:fld id="{C51EAA63-D034-42AE-91FA-B13B9518C7BE}" type="slidenum">
              <a:rPr/>
              <a:pPr/>
              <a:t>‹#›</a:t>
            </a:fld>
            <a:endParaRPr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5" name="Date Placeholder 4"/>
          <p:cNvSpPr>
            <a:spLocks noGrp="1"/>
          </p:cNvSpPr>
          <p:nvPr>
            <p:ph type="dt" sz="half" idx="10"/>
          </p:nvPr>
        </p:nvSpPr>
        <p:spPr/>
        <p:txBody>
          <a:bodyPr/>
          <a:lstStyle/>
          <a:p>
            <a:fld id="{C4C9B3A8-FF9F-46EE-ABA8-DAF07B56EA66}" type="datetime1">
              <a:rPr lang="en-US" smtClean="0"/>
              <a:t>3/25/2020</a:t>
            </a:fld>
            <a:endParaRPr dirty="0"/>
          </a:p>
        </p:txBody>
      </p:sp>
      <p:sp>
        <p:nvSpPr>
          <p:cNvPr id="6" name="Footer Placeholder 5"/>
          <p:cNvSpPr>
            <a:spLocks noGrp="1"/>
          </p:cNvSpPr>
          <p:nvPr>
            <p:ph type="ftr" sz="quarter" idx="11"/>
          </p:nvPr>
        </p:nvSpPr>
        <p:spPr/>
        <p:txBody>
          <a:bodyPr/>
          <a:lstStyle/>
          <a:p>
            <a:r>
              <a:rPr lang="en-US" dirty="0" smtClean="0"/>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62906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lide with Picture and Log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4" name="Picture 13"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0" name="Date Placeholder 5"/>
          <p:cNvSpPr>
            <a:spLocks noGrp="1"/>
          </p:cNvSpPr>
          <p:nvPr>
            <p:ph type="dt" sz="half" idx="14"/>
          </p:nvPr>
        </p:nvSpPr>
        <p:spPr>
          <a:xfrm>
            <a:off x="2537579" y="6556248"/>
            <a:ext cx="1226398" cy="182880"/>
          </a:xfrm>
        </p:spPr>
        <p:txBody>
          <a:bodyPr/>
          <a:lstStyle>
            <a:lvl1pPr>
              <a:defRPr>
                <a:solidFill>
                  <a:schemeClr val="tx1"/>
                </a:solidFill>
              </a:defRPr>
            </a:lvl1pPr>
          </a:lstStyle>
          <a:p>
            <a:fld id="{C5A15D91-CD18-4265-A02C-F2D7CF26F372}" type="datetime1">
              <a:rPr lang="en-US" smtClean="0"/>
              <a:t>3/25/2020</a:t>
            </a:fld>
            <a:endParaRPr lang="en-US" dirty="0"/>
          </a:p>
        </p:txBody>
      </p:sp>
      <p:sp>
        <p:nvSpPr>
          <p:cNvPr id="11" name="Footer Placeholder 7"/>
          <p:cNvSpPr>
            <a:spLocks noGrp="1"/>
          </p:cNvSpPr>
          <p:nvPr>
            <p:ph type="ftr" sz="quarter" idx="15"/>
          </p:nvPr>
        </p:nvSpPr>
        <p:spPr>
          <a:xfrm>
            <a:off x="6976872" y="6556248"/>
            <a:ext cx="2743200" cy="182880"/>
          </a:xfrm>
        </p:spPr>
        <p:txBody>
          <a:bodyPr/>
          <a:lstStyle>
            <a:lvl1pPr>
              <a:defRPr>
                <a:solidFill>
                  <a:schemeClr val="tx1"/>
                </a:solidFill>
              </a:defRPr>
            </a:lvl1pPr>
          </a:lstStyle>
          <a:p>
            <a:r>
              <a:rPr lang="en-US" dirty="0" smtClean="0"/>
              <a:t>Oracle Confidential – Internal</a:t>
            </a:r>
            <a:endParaRPr lang="en-US" dirty="0"/>
          </a:p>
        </p:txBody>
      </p:sp>
      <p:sp>
        <p:nvSpPr>
          <p:cNvPr id="12" name="TextBox 11"/>
          <p:cNvSpPr txBox="1"/>
          <p:nvPr/>
        </p:nvSpPr>
        <p:spPr>
          <a:xfrm>
            <a:off x="3717804"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22209813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6109BB9-A97E-4014-87EA-957033F20B99}" type="datetime1">
              <a:rPr lang="en-US" smtClean="0"/>
              <a:t>3/25/2020</a:t>
            </a:fld>
            <a:endParaRPr dirty="0"/>
          </a:p>
        </p:txBody>
      </p:sp>
      <p:sp>
        <p:nvSpPr>
          <p:cNvPr id="6" name="Footer Placeholder 5"/>
          <p:cNvSpPr>
            <a:spLocks noGrp="1"/>
          </p:cNvSpPr>
          <p:nvPr>
            <p:ph type="ftr" sz="quarter" idx="11"/>
          </p:nvPr>
        </p:nvSpPr>
        <p:spPr/>
        <p:txBody>
          <a:bodyPr/>
          <a:lstStyle/>
          <a:p>
            <a:r>
              <a:rPr lang="en-US" dirty="0" smtClean="0"/>
              <a:t>Oracle Confidential – Internal</a:t>
            </a:r>
            <a:endParaRPr dirty="0"/>
          </a:p>
        </p:txBody>
      </p:sp>
      <p:sp>
        <p:nvSpPr>
          <p:cNvPr id="7" name="Slide Number Placeholder 6"/>
          <p:cNvSpPr>
            <a:spLocks noGrp="1"/>
          </p:cNvSpPr>
          <p:nvPr>
            <p:ph type="sldNum" sz="quarter" idx="12"/>
          </p:nvPr>
        </p:nvSpPr>
        <p:spPr/>
        <p:txBody>
          <a:bodyPr/>
          <a:lstStyle/>
          <a:p>
            <a:fld id="{C51EAA63-D034-42AE-91FA-B13B9518C7BE}" type="slidenum">
              <a:rPr/>
              <a:pPr/>
              <a:t>‹#›</a:t>
            </a:fld>
            <a:endParaRPr dirty="0"/>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Tree>
    <p:extLst>
      <p:ext uri="{BB962C8B-B14F-4D97-AF65-F5344CB8AC3E}">
        <p14:creationId xmlns:p14="http://schemas.microsoft.com/office/powerpoint/2010/main" val="39645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ext - 1 column">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9198" y="1476374"/>
            <a:ext cx="11257734" cy="4698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11" name="TextBox 10"/>
          <p:cNvSpPr txBox="1"/>
          <p:nvPr userDrawn="1"/>
        </p:nvSpPr>
        <p:spPr>
          <a:xfrm>
            <a:off x="247581" y="6374602"/>
            <a:ext cx="812588" cy="246221"/>
          </a:xfrm>
          <a:prstGeom prst="rect">
            <a:avLst/>
          </a:prstGeom>
          <a:noFill/>
        </p:spPr>
        <p:txBody>
          <a:bodyPr wrap="square" rtlCol="0">
            <a:spAutoFit/>
          </a:bodyPr>
          <a:lstStyle/>
          <a:p>
            <a:fld id="{F7D7B688-1870-8841-974F-9441D015246D}" type="slidenum">
              <a:rPr lang="en-US" sz="1000" smtClean="0">
                <a:solidFill>
                  <a:srgbClr val="8C8D8E">
                    <a:lumMod val="75000"/>
                  </a:srgbClr>
                </a:solidFill>
              </a:rPr>
              <a:pPr/>
              <a:t>‹#›</a:t>
            </a:fld>
            <a:endParaRPr lang="en-US" sz="1000" dirty="0">
              <a:solidFill>
                <a:srgbClr val="8C8D8E">
                  <a:lumMod val="75000"/>
                </a:srgbClr>
              </a:solidFill>
            </a:endParaRPr>
          </a:p>
        </p:txBody>
      </p:sp>
      <p:sp>
        <p:nvSpPr>
          <p:cNvPr id="5" name="Date Placeholder 4"/>
          <p:cNvSpPr>
            <a:spLocks noGrp="1"/>
          </p:cNvSpPr>
          <p:nvPr>
            <p:ph type="dt" sz="half" idx="12"/>
          </p:nvPr>
        </p:nvSpPr>
        <p:spPr/>
        <p:txBody>
          <a:bodyPr/>
          <a:lstStyle/>
          <a:p>
            <a:fld id="{29924929-9DF5-48EF-8418-09B184E504A3}" type="datetime1">
              <a:rPr lang="en-US" smtClean="0"/>
              <a:t>3/25/2020</a:t>
            </a:fld>
            <a:endParaRPr lang="en-US" dirty="0"/>
          </a:p>
        </p:txBody>
      </p:sp>
      <p:sp>
        <p:nvSpPr>
          <p:cNvPr id="6" name="Footer Placeholder 5"/>
          <p:cNvSpPr>
            <a:spLocks noGrp="1"/>
          </p:cNvSpPr>
          <p:nvPr>
            <p:ph type="ftr" sz="quarter" idx="13"/>
          </p:nvPr>
        </p:nvSpPr>
        <p:spPr/>
        <p:txBody>
          <a:bodyPr/>
          <a:lstStyle/>
          <a:p>
            <a:r>
              <a:rPr lang="en-US" dirty="0" smtClean="0"/>
              <a:t>Oracle Confidential – Internal</a:t>
            </a:r>
            <a:endParaRPr lang="en-US" dirty="0"/>
          </a:p>
        </p:txBody>
      </p:sp>
      <p:sp>
        <p:nvSpPr>
          <p:cNvPr id="9" name="Slide Number Placeholder 8"/>
          <p:cNvSpPr>
            <a:spLocks noGrp="1"/>
          </p:cNvSpPr>
          <p:nvPr>
            <p:ph type="sldNum" sz="quarter" idx="14"/>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329050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719479" y="1414801"/>
            <a:ext cx="8997723" cy="4751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Title 6"/>
          <p:cNvSpPr>
            <a:spLocks noGrp="1"/>
          </p:cNvSpPr>
          <p:nvPr>
            <p:ph type="title"/>
          </p:nvPr>
        </p:nvSpPr>
        <p:spPr/>
        <p:txBody>
          <a:bodyPr/>
          <a:lstStyle/>
          <a:p>
            <a:r>
              <a:rPr lang="en-US" smtClean="0"/>
              <a:t>Click to edit Master title style</a:t>
            </a:r>
            <a:endParaRPr lang="de-DE"/>
          </a:p>
        </p:txBody>
      </p:sp>
      <p:sp>
        <p:nvSpPr>
          <p:cNvPr id="2" name="Date Placeholder 1"/>
          <p:cNvSpPr>
            <a:spLocks noGrp="1"/>
          </p:cNvSpPr>
          <p:nvPr>
            <p:ph type="dt" sz="half" idx="13"/>
          </p:nvPr>
        </p:nvSpPr>
        <p:spPr/>
        <p:txBody>
          <a:bodyPr/>
          <a:lstStyle/>
          <a:p>
            <a:fld id="{2C72D8E6-19AE-40DD-999A-31833E804EC3}" type="datetime1">
              <a:rPr lang="en-US" smtClean="0"/>
              <a:t>3/25/2020</a:t>
            </a:fld>
            <a:endParaRPr lang="en-US" dirty="0"/>
          </a:p>
        </p:txBody>
      </p:sp>
      <p:sp>
        <p:nvSpPr>
          <p:cNvPr id="8" name="Footer Placeholder 7"/>
          <p:cNvSpPr>
            <a:spLocks noGrp="1"/>
          </p:cNvSpPr>
          <p:nvPr>
            <p:ph type="ftr" sz="quarter" idx="14"/>
          </p:nvPr>
        </p:nvSpPr>
        <p:spPr/>
        <p:txBody>
          <a:bodyPr/>
          <a:lstStyle/>
          <a:p>
            <a:r>
              <a:rPr lang="en-US" dirty="0" smtClean="0"/>
              <a:t>Oracle Confidential – Internal</a:t>
            </a:r>
            <a:endParaRPr lang="en-US" dirty="0"/>
          </a:p>
        </p:txBody>
      </p:sp>
      <p:sp>
        <p:nvSpPr>
          <p:cNvPr id="9" name="Slide Number Placeholder 8"/>
          <p:cNvSpPr>
            <a:spLocks noGrp="1"/>
          </p:cNvSpPr>
          <p:nvPr>
            <p:ph type="sldNum" sz="quarter" idx="15"/>
          </p:nvPr>
        </p:nvSpPr>
        <p:spPr/>
        <p:txBody>
          <a:bodyPr/>
          <a:lstStyle/>
          <a:p>
            <a:fld id="{C51EAA63-D034-42AE-91FA-B13B9518C7BE}"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Sales Conference 2015">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1739" y="3820441"/>
            <a:ext cx="4857070" cy="1942405"/>
          </a:xfrm>
        </p:spPr>
        <p:txBody>
          <a:bodyPr anchor="t"/>
          <a:lstStyle>
            <a:lvl1pPr>
              <a:lnSpc>
                <a:spcPct val="80000"/>
              </a:lnSpc>
              <a:defRPr sz="4800">
                <a:solidFill>
                  <a:srgbClr val="5F5F5F"/>
                </a:solidFill>
              </a:defRPr>
            </a:lvl1pPr>
          </a:lstStyle>
          <a:p>
            <a:r>
              <a:rPr lang="en-US" dirty="0" smtClean="0"/>
              <a:t>Title Slide</a:t>
            </a:r>
            <a:endParaRPr dirty="0"/>
          </a:p>
        </p:txBody>
      </p:sp>
      <p:sp>
        <p:nvSpPr>
          <p:cNvPr id="8" name="Subtitle 2"/>
          <p:cNvSpPr>
            <a:spLocks noGrp="1"/>
          </p:cNvSpPr>
          <p:nvPr>
            <p:ph type="subTitle" idx="1"/>
          </p:nvPr>
        </p:nvSpPr>
        <p:spPr>
          <a:xfrm>
            <a:off x="6094412" y="3803032"/>
            <a:ext cx="5692542" cy="434442"/>
          </a:xfrm>
        </p:spPr>
        <p:txBody>
          <a:bodyPr>
            <a:noAutofit/>
          </a:bodyPr>
          <a:lstStyle>
            <a:lvl1pPr marL="0" indent="0" algn="l">
              <a:spcBef>
                <a:spcPts val="0"/>
              </a:spcBef>
              <a:buNone/>
              <a:defRPr sz="2400" b="1">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9" name="Text Placeholder 12"/>
          <p:cNvSpPr>
            <a:spLocks noGrp="1"/>
          </p:cNvSpPr>
          <p:nvPr>
            <p:ph type="body" sz="quarter" idx="13" hasCustomPrompt="1"/>
          </p:nvPr>
        </p:nvSpPr>
        <p:spPr>
          <a:xfrm>
            <a:off x="6094462" y="4442842"/>
            <a:ext cx="5692491" cy="1345749"/>
          </a:xfrm>
        </p:spPr>
        <p:txBody>
          <a:bodyPr>
            <a:noAutofit/>
          </a:bodyPr>
          <a:lstStyle>
            <a:lvl1pPr marL="1588" indent="0">
              <a:spcBef>
                <a:spcPts val="0"/>
              </a:spcBef>
              <a:buFontTx/>
              <a:buNone/>
              <a:defRPr sz="2400" baseline="0">
                <a:solidFill>
                  <a:srgbClr val="5F5F5F"/>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r>
              <a:rPr lang="en-US" dirty="0" smtClean="0"/>
              <a:t>Presenter’s Name</a:t>
            </a:r>
          </a:p>
          <a:p>
            <a:r>
              <a:rPr lang="en-US" dirty="0" smtClean="0"/>
              <a:t>Presenter’s Title</a:t>
            </a:r>
          </a:p>
          <a:p>
            <a:r>
              <a:rPr lang="en-US" dirty="0" smtClean="0"/>
              <a:t>Organization, Division or Business Unit</a:t>
            </a:r>
          </a:p>
          <a:p>
            <a:r>
              <a:rPr lang="en-US" dirty="0" smtClean="0"/>
              <a:t>Month 00, 2015</a:t>
            </a:r>
            <a:endParaRPr lang="en-US" dirty="0"/>
          </a:p>
        </p:txBody>
      </p:sp>
      <p:pic>
        <p:nvPicPr>
          <p:cNvPr id="10" name="Picture 2" descr="H:\PC FILES\Design Images\Oracle-Marketing\PPTs\Sales-Conference-2015\Show-Logo.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t="16568" b="20431"/>
          <a:stretch/>
        </p:blipFill>
        <p:spPr bwMode="auto">
          <a:xfrm>
            <a:off x="0" y="0"/>
            <a:ext cx="12188825" cy="33377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gray">
          <a:xfrm>
            <a:off x="0"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userDrawn="1"/>
        </p:nvSpPr>
        <p:spPr bwMode="gray">
          <a:xfrm>
            <a:off x="11995438"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userDrawn="1"/>
        </p:nvSpPr>
        <p:spPr bwMode="gray">
          <a:xfrm>
            <a:off x="1"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0" name="Date Placeholder 19"/>
          <p:cNvSpPr>
            <a:spLocks noGrp="1"/>
          </p:cNvSpPr>
          <p:nvPr>
            <p:ph type="dt" sz="half" idx="14"/>
          </p:nvPr>
        </p:nvSpPr>
        <p:spPr/>
        <p:txBody>
          <a:bodyPr/>
          <a:lstStyle/>
          <a:p>
            <a:fld id="{17D686F0-0B65-4A15-8D74-CB7EF5A79055}" type="datetime1">
              <a:rPr lang="en-US" smtClean="0"/>
              <a:t>3/25/2020</a:t>
            </a:fld>
            <a:endParaRPr lang="en-US" dirty="0"/>
          </a:p>
        </p:txBody>
      </p:sp>
      <p:sp>
        <p:nvSpPr>
          <p:cNvPr id="21" name="Footer Placeholder 20"/>
          <p:cNvSpPr>
            <a:spLocks noGrp="1"/>
          </p:cNvSpPr>
          <p:nvPr>
            <p:ph type="ftr" sz="quarter" idx="15"/>
          </p:nvPr>
        </p:nvSpPr>
        <p:spPr/>
        <p:txBody>
          <a:bodyPr/>
          <a:lstStyle/>
          <a:p>
            <a:r>
              <a:rPr lang="en-US" dirty="0" smtClean="0"/>
              <a:t>Oracle Confidential – Internal</a:t>
            </a:r>
            <a:endParaRPr lang="en-US" dirty="0"/>
          </a:p>
        </p:txBody>
      </p:sp>
      <p:sp>
        <p:nvSpPr>
          <p:cNvPr id="22" name="Slide Number Placeholder 21"/>
          <p:cNvSpPr>
            <a:spLocks noGrp="1"/>
          </p:cNvSpPr>
          <p:nvPr>
            <p:ph type="sldNum" sz="quarter" idx="16"/>
          </p:nvPr>
        </p:nvSpPr>
        <p:spPr/>
        <p:txBody>
          <a:bodyPr/>
          <a:lstStyle/>
          <a:p>
            <a:fld id="{C51EAA63-D034-42AE-91FA-B13B9518C7BE}" type="slidenum">
              <a:rPr lang="en-US" smtClean="0"/>
              <a:pPr/>
              <a:t>‹#›</a:t>
            </a:fld>
            <a:endParaRPr lang="en-US" dirty="0"/>
          </a:p>
        </p:txBody>
      </p:sp>
    </p:spTree>
    <p:extLst>
      <p:ext uri="{BB962C8B-B14F-4D97-AF65-F5344CB8AC3E}">
        <p14:creationId xmlns:p14="http://schemas.microsoft.com/office/powerpoint/2010/main" val="35896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Title Slide with Pictu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1813" y="314960"/>
            <a:ext cx="5702987" cy="1267358"/>
          </a:xfrm>
        </p:spPr>
        <p:txBody>
          <a:bodyPr/>
          <a:lstStyle>
            <a:lvl1pPr>
              <a:lnSpc>
                <a:spcPct val="80000"/>
              </a:lnSpc>
              <a:defRPr sz="4800">
                <a:solidFill>
                  <a:srgbClr val="5F5F5F"/>
                </a:solidFill>
              </a:defRPr>
            </a:lvl1pPr>
          </a:lstStyle>
          <a:p>
            <a:r>
              <a:rPr lang="en-US" dirty="0" smtClean="0"/>
              <a:t>Title Slide with Picture</a:t>
            </a:r>
            <a:endParaRPr dirty="0"/>
          </a:p>
        </p:txBody>
      </p:sp>
      <p:sp>
        <p:nvSpPr>
          <p:cNvPr id="3" name="Subtitle 2"/>
          <p:cNvSpPr>
            <a:spLocks noGrp="1"/>
          </p:cNvSpPr>
          <p:nvPr>
            <p:ph type="subTitle" idx="1"/>
          </p:nvPr>
        </p:nvSpPr>
        <p:spPr>
          <a:xfrm>
            <a:off x="531762" y="1658518"/>
            <a:ext cx="5692542" cy="434442"/>
          </a:xfrm>
        </p:spPr>
        <p:txBody>
          <a:bodyPr>
            <a:noAutofit/>
          </a:bodyPr>
          <a:lstStyle>
            <a:lvl1pPr marL="0" indent="0" algn="l">
              <a:spcBef>
                <a:spcPts val="0"/>
              </a:spcBef>
              <a:buNone/>
              <a:defRPr sz="2400" b="1">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2" y="2298328"/>
            <a:ext cx="5692491" cy="1345749"/>
          </a:xfrm>
        </p:spPr>
        <p:txBody>
          <a:bodyPr>
            <a:noAutofit/>
          </a:bodyPr>
          <a:lstStyle>
            <a:lvl1pPr marL="1588" indent="0">
              <a:spcBef>
                <a:spcPts val="0"/>
              </a:spcBef>
              <a:buFontTx/>
              <a:buNone/>
              <a:defRPr sz="2400" baseline="0">
                <a:solidFill>
                  <a:srgbClr val="5F5F5F"/>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r>
              <a:rPr lang="en-US" dirty="0" smtClean="0"/>
              <a:t>Presenter’s Name</a:t>
            </a:r>
          </a:p>
          <a:p>
            <a:r>
              <a:rPr lang="en-US" dirty="0" smtClean="0"/>
              <a:t>Presenter’s Title</a:t>
            </a:r>
          </a:p>
          <a:p>
            <a:r>
              <a:rPr lang="en-US" dirty="0" smtClean="0"/>
              <a:t>Organization, Division or Business Unit</a:t>
            </a:r>
          </a:p>
          <a:p>
            <a:r>
              <a:rPr lang="en-US" dirty="0" smtClean="0"/>
              <a:t>Month 00, 2014</a:t>
            </a:r>
            <a:endParaRPr lang="en-US" dirty="0"/>
          </a:p>
        </p:txBody>
      </p:sp>
      <p:pic>
        <p:nvPicPr>
          <p:cNvPr id="12" name="Picture 11" descr="Oracle logo in white on red staging background" title="Oracle red bad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7" name="Date Placeholder 6"/>
          <p:cNvSpPr>
            <a:spLocks noGrp="1"/>
          </p:cNvSpPr>
          <p:nvPr>
            <p:ph type="dt" sz="half" idx="14"/>
          </p:nvPr>
        </p:nvSpPr>
        <p:spPr>
          <a:xfrm>
            <a:off x="4096189" y="6556248"/>
            <a:ext cx="1226398" cy="182880"/>
          </a:xfrm>
        </p:spPr>
        <p:txBody>
          <a:bodyPr/>
          <a:lstStyle>
            <a:lvl1pPr>
              <a:defRPr>
                <a:solidFill>
                  <a:schemeClr val="tx1"/>
                </a:solidFill>
              </a:defRPr>
            </a:lvl1pPr>
          </a:lstStyle>
          <a:p>
            <a:fld id="{594673B4-BD1F-403D-BBB5-D30F85A2754E}" type="datetime1">
              <a:rPr lang="en-US" smtClean="0"/>
              <a:t>3/25/2020</a:t>
            </a:fld>
            <a:endParaRPr lang="en-US" dirty="0"/>
          </a:p>
        </p:txBody>
      </p:sp>
      <p:sp>
        <p:nvSpPr>
          <p:cNvPr id="8" name="Footer Placeholder 7"/>
          <p:cNvSpPr>
            <a:spLocks noGrp="1"/>
          </p:cNvSpPr>
          <p:nvPr>
            <p:ph type="ftr" sz="quarter" idx="15"/>
          </p:nvPr>
        </p:nvSpPr>
        <p:spPr>
          <a:xfrm>
            <a:off x="8884241" y="6556248"/>
            <a:ext cx="2743200" cy="182880"/>
          </a:xfrm>
        </p:spPr>
        <p:txBody>
          <a:bodyPr/>
          <a:lstStyle>
            <a:lvl1pPr>
              <a:defRPr>
                <a:solidFill>
                  <a:srgbClr val="5F5F5F"/>
                </a:solidFill>
              </a:defRPr>
            </a:lvl1pPr>
          </a:lstStyle>
          <a:p>
            <a:r>
              <a:rPr lang="en-US" dirty="0" smtClean="0"/>
              <a:t>Oracle Confidential – Internal</a:t>
            </a:r>
            <a:endParaRPr lang="en-US" dirty="0"/>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a:t>
            </a:r>
            <a:r>
              <a:rPr sz="850" dirty="0">
                <a:solidFill>
                  <a:srgbClr val="5F5F5F"/>
                </a:solidFill>
              </a:rPr>
              <a:t>© </a:t>
            </a:r>
            <a:r>
              <a:rPr sz="850" dirty="0" smtClean="0">
                <a:solidFill>
                  <a:srgbClr val="5F5F5F"/>
                </a:solidFill>
              </a:rPr>
              <a:t>201</a:t>
            </a:r>
            <a:r>
              <a:rPr lang="de-DE" sz="850" dirty="0" smtClean="0">
                <a:solidFill>
                  <a:srgbClr val="5F5F5F"/>
                </a:solidFill>
              </a:rPr>
              <a:t>6</a:t>
            </a:r>
            <a:r>
              <a:rPr lang="en-US" sz="850" dirty="0" smtClean="0">
                <a:solidFill>
                  <a:srgbClr val="5F5F5F"/>
                </a:solidFill>
              </a:rPr>
              <a:t>,</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2997453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0" name="Picture 9"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6" name="Date Placeholder 5"/>
          <p:cNvSpPr>
            <a:spLocks noGrp="1"/>
          </p:cNvSpPr>
          <p:nvPr>
            <p:ph type="dt" sz="half" idx="14"/>
          </p:nvPr>
        </p:nvSpPr>
        <p:spPr/>
        <p:txBody>
          <a:bodyPr/>
          <a:lstStyle>
            <a:lvl1pPr>
              <a:defRPr>
                <a:solidFill>
                  <a:srgbClr val="5F5F5F"/>
                </a:solidFill>
              </a:defRPr>
            </a:lvl1pPr>
          </a:lstStyle>
          <a:p>
            <a:fld id="{EF230E8C-C8AA-41B4-A02A-50A2876926E9}" type="datetime1">
              <a:rPr lang="en-US" smtClean="0"/>
              <a:t>3/25/2020</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dirty="0" smtClean="0"/>
              <a:t>Oracle Confidential – Internal</a:t>
            </a:r>
            <a:endParaRPr lang="en-US" dirty="0"/>
          </a:p>
        </p:txBody>
      </p:sp>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smtClean="0">
                <a:solidFill>
                  <a:srgbClr val="5F5F5F"/>
                </a:solidFill>
              </a:rPr>
              <a:t>2015,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27974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9" name="Picture 8"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7" name="Date Placeholder 6"/>
          <p:cNvSpPr>
            <a:spLocks noGrp="1"/>
          </p:cNvSpPr>
          <p:nvPr>
            <p:ph type="dt" sz="half" idx="10"/>
          </p:nvPr>
        </p:nvSpPr>
        <p:spPr/>
        <p:txBody>
          <a:bodyPr/>
          <a:lstStyle>
            <a:lvl1pPr>
              <a:defRPr>
                <a:solidFill>
                  <a:srgbClr val="5F5F5F"/>
                </a:solidFill>
              </a:defRPr>
            </a:lvl1pPr>
          </a:lstStyle>
          <a:p>
            <a:fld id="{5737D6B4-057E-4A61-AA37-CCD3D0EA74AB}" type="datetime1">
              <a:rPr lang="en-US" smtClean="0"/>
              <a:t>3/25/2020</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dirty="0" smtClean="0"/>
              <a:t>Oracle Confidential – Internal</a:t>
            </a:r>
            <a:endParaRPr lang="en-US" dirty="0"/>
          </a:p>
        </p:txBody>
      </p:sp>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smtClean="0">
                <a:solidFill>
                  <a:srgbClr val="5F5F5F"/>
                </a:solidFill>
              </a:rPr>
              <a:t>2015,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12925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7" name="Date Placeholder 6"/>
          <p:cNvSpPr>
            <a:spLocks noGrp="1"/>
          </p:cNvSpPr>
          <p:nvPr>
            <p:ph type="dt" sz="half" idx="14"/>
          </p:nvPr>
        </p:nvSpPr>
        <p:spPr/>
        <p:txBody>
          <a:bodyPr/>
          <a:lstStyle>
            <a:lvl1pPr>
              <a:defRPr>
                <a:solidFill>
                  <a:schemeClr val="tx1"/>
                </a:solidFill>
              </a:defRPr>
            </a:lvl1pPr>
          </a:lstStyle>
          <a:p>
            <a:fld id="{58CAF50C-92C1-411D-9A38-1689F5BDA5D0}" type="datetime1">
              <a:rPr lang="en-US" smtClean="0">
                <a:solidFill>
                  <a:srgbClr val="FFFFFF"/>
                </a:solidFill>
              </a:rPr>
              <a:t>3/25/2020</a:t>
            </a:fld>
            <a:endParaRPr lang="en-US" dirty="0">
              <a:solidFill>
                <a:srgbClr val="FFFFFF"/>
              </a:solidFill>
            </a:endParaRPr>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dirty="0" smtClean="0">
                <a:solidFill>
                  <a:srgbClr val="FFFFFF"/>
                </a:solidFill>
              </a:rPr>
              <a:t>Oracle Confidential – Internal</a:t>
            </a:r>
            <a:endParaRPr lang="en-US" dirty="0">
              <a:solidFill>
                <a:srgbClr val="FFFFFF"/>
              </a:solidFill>
            </a:endParaRPr>
          </a:p>
        </p:txBody>
      </p:sp>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sz="850" dirty="0" smtClean="0">
                <a:solidFill>
                  <a:srgbClr val="FFFFFF"/>
                </a:solidFill>
              </a:rPr>
              <a:t>201</a:t>
            </a:r>
            <a:r>
              <a:rPr lang="en-US" sz="850" dirty="0" smtClean="0">
                <a:solidFill>
                  <a:srgbClr val="FFFFFF"/>
                </a:solidFill>
              </a:rPr>
              <a:t>5,</a:t>
            </a:r>
            <a:r>
              <a:rPr sz="850" dirty="0" smtClean="0">
                <a:solidFill>
                  <a:srgbClr val="FFFFFF"/>
                </a:solidFill>
              </a:rPr>
              <a:t> </a:t>
            </a:r>
            <a:r>
              <a:rPr sz="850" dirty="0">
                <a:solidFill>
                  <a:srgbClr val="FFFFFF"/>
                </a:solidFill>
              </a:rPr>
              <a:t>Oracle and/or its affiliates. All rights reserved.  </a:t>
            </a:r>
            <a:r>
              <a:rPr sz="850" dirty="0" smtClean="0">
                <a:solidFill>
                  <a:srgbClr val="FFFFFF"/>
                </a:solidFill>
              </a:rPr>
              <a:t>|</a:t>
            </a:r>
            <a:endParaRPr sz="850" dirty="0">
              <a:solidFill>
                <a:srgbClr val="FFFFFF"/>
              </a:solidFill>
            </a:endParaRPr>
          </a:p>
        </p:txBody>
      </p:sp>
    </p:spTree>
    <p:extLst>
      <p:ext uri="{BB962C8B-B14F-4D97-AF65-F5344CB8AC3E}">
        <p14:creationId xmlns:p14="http://schemas.microsoft.com/office/powerpoint/2010/main" val="2486719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B3444B8D-45FE-4542-A49E-DC5AE78DED1D}" type="datetime1">
              <a:rPr lang="en-US" smtClean="0">
                <a:solidFill>
                  <a:srgbClr val="FFFFFF"/>
                </a:solidFill>
              </a:rPr>
              <a:t>3/25/2020</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solidFill>
                  <a:srgbClr val="FFFFFF"/>
                </a:solidFill>
              </a:rPr>
              <a:t>Oracle Confidential – Internal</a:t>
            </a:r>
            <a:endParaRPr lang="en-US" dirty="0">
              <a:solidFill>
                <a:srgbClr val="FFFFFF"/>
              </a:solidFill>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lang="en-US" sz="850" dirty="0" smtClean="0">
                <a:solidFill>
                  <a:srgbClr val="FFFFFF"/>
                </a:solidFill>
              </a:rPr>
              <a:t>2015,</a:t>
            </a:r>
            <a:r>
              <a:rPr sz="850" dirty="0" smtClean="0">
                <a:solidFill>
                  <a:srgbClr val="FFFFFF"/>
                </a:solidFill>
              </a:rPr>
              <a:t> </a:t>
            </a:r>
            <a:r>
              <a:rPr sz="850" dirty="0">
                <a:solidFill>
                  <a:srgbClr val="FFFFFF"/>
                </a:solidFill>
              </a:rPr>
              <a:t>Oracle and/or its affiliates. All rights reserved.  </a:t>
            </a:r>
            <a:r>
              <a:rPr sz="850" dirty="0" smtClean="0">
                <a:solidFill>
                  <a:srgbClr val="FFFFFF"/>
                </a:solidFill>
              </a:rPr>
              <a:t>|</a:t>
            </a:r>
            <a:endParaRPr sz="850" dirty="0">
              <a:solidFill>
                <a:srgbClr val="FFFFFF"/>
              </a:solidFill>
            </a:endParaRPr>
          </a:p>
        </p:txBody>
      </p:sp>
    </p:spTree>
    <p:extLst>
      <p:ext uri="{BB962C8B-B14F-4D97-AF65-F5344CB8AC3E}">
        <p14:creationId xmlns:p14="http://schemas.microsoft.com/office/powerpoint/2010/main" val="28064912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EA38AB11-4E2F-400E-8CDF-4E72A6CB9C28}" type="datetime1">
              <a:rPr lang="en-US" smtClean="0">
                <a:solidFill>
                  <a:srgbClr val="FFFFFF"/>
                </a:solidFill>
              </a:rPr>
              <a:t>3/25/2020</a:t>
            </a:fld>
            <a:endParaRPr lang="en-US" dirty="0">
              <a:solidFill>
                <a:srgbClr val="FFFFFF"/>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solidFill>
                  <a:srgbClr val="FFFFFF"/>
                </a:solidFill>
              </a:rPr>
              <a:t>Oracle Confidential – Internal</a:t>
            </a:r>
            <a:endParaRPr lang="en-US" dirty="0">
              <a:solidFill>
                <a:srgbClr val="FFFFFF"/>
              </a:solidFill>
            </a:endParaRP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FFFFFF"/>
                </a:solidFill>
              </a:rPr>
              <a:t>Copyright © </a:t>
            </a:r>
            <a:r>
              <a:rPr lang="en-US" sz="850" dirty="0" smtClean="0">
                <a:solidFill>
                  <a:srgbClr val="FFFFFF"/>
                </a:solidFill>
              </a:rPr>
              <a:t>2015,</a:t>
            </a:r>
            <a:r>
              <a:rPr sz="850" dirty="0" smtClean="0">
                <a:solidFill>
                  <a:srgbClr val="FFFFFF"/>
                </a:solidFill>
              </a:rPr>
              <a:t> </a:t>
            </a:r>
            <a:r>
              <a:rPr sz="850" dirty="0">
                <a:solidFill>
                  <a:srgbClr val="FFFFFF"/>
                </a:solidFill>
              </a:rPr>
              <a:t>Oracle and/or its affiliates. All rights reserved.  </a:t>
            </a:r>
            <a:r>
              <a:rPr sz="850" dirty="0" smtClean="0">
                <a:solidFill>
                  <a:srgbClr val="FFFFFF"/>
                </a:solidFill>
              </a:rPr>
              <a:t>|</a:t>
            </a:r>
            <a:endParaRPr sz="850" dirty="0">
              <a:solidFill>
                <a:srgbClr val="FFFFFF"/>
              </a:solidFill>
            </a:endParaRPr>
          </a:p>
        </p:txBody>
      </p:sp>
    </p:spTree>
    <p:extLst>
      <p:ext uri="{BB962C8B-B14F-4D97-AF65-F5344CB8AC3E}">
        <p14:creationId xmlns:p14="http://schemas.microsoft.com/office/powerpoint/2010/main" val="976907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4" name="Picture 13"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0" name="Date Placeholder 5"/>
          <p:cNvSpPr>
            <a:spLocks noGrp="1"/>
          </p:cNvSpPr>
          <p:nvPr>
            <p:ph type="dt" sz="half" idx="14"/>
          </p:nvPr>
        </p:nvSpPr>
        <p:spPr>
          <a:xfrm>
            <a:off x="2537579" y="6556248"/>
            <a:ext cx="1226398" cy="182880"/>
          </a:xfrm>
        </p:spPr>
        <p:txBody>
          <a:bodyPr/>
          <a:lstStyle>
            <a:lvl1pPr>
              <a:defRPr>
                <a:solidFill>
                  <a:schemeClr val="tx1"/>
                </a:solidFill>
              </a:defRPr>
            </a:lvl1pPr>
          </a:lstStyle>
          <a:p>
            <a:fld id="{A6145B6F-1403-4B46-B90F-4EC2A05B2549}" type="datetime1">
              <a:rPr lang="en-US" smtClean="0"/>
              <a:t>3/25/2020</a:t>
            </a:fld>
            <a:endParaRPr lang="en-US" dirty="0"/>
          </a:p>
        </p:txBody>
      </p:sp>
      <p:sp>
        <p:nvSpPr>
          <p:cNvPr id="11" name="Footer Placeholder 7"/>
          <p:cNvSpPr>
            <a:spLocks noGrp="1"/>
          </p:cNvSpPr>
          <p:nvPr>
            <p:ph type="ftr" sz="quarter" idx="15"/>
          </p:nvPr>
        </p:nvSpPr>
        <p:spPr>
          <a:xfrm>
            <a:off x="6976872" y="6556248"/>
            <a:ext cx="2743200" cy="182880"/>
          </a:xfrm>
        </p:spPr>
        <p:txBody>
          <a:bodyPr/>
          <a:lstStyle>
            <a:lvl1pPr>
              <a:defRPr>
                <a:solidFill>
                  <a:schemeClr val="tx1"/>
                </a:solidFill>
              </a:defRPr>
            </a:lvl1pPr>
          </a:lstStyle>
          <a:p>
            <a:r>
              <a:rPr lang="en-US" dirty="0" smtClean="0"/>
              <a:t>Oracle Confidential – Internal</a:t>
            </a:r>
            <a:endParaRPr lang="en-US" dirty="0"/>
          </a:p>
        </p:txBody>
      </p:sp>
      <p:sp>
        <p:nvSpPr>
          <p:cNvPr id="12" name="TextBox 11"/>
          <p:cNvSpPr txBox="1"/>
          <p:nvPr/>
        </p:nvSpPr>
        <p:spPr>
          <a:xfrm>
            <a:off x="3717804"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388520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3A79F6-4A9E-4876-A4DC-B4B2C800E898}" type="datetime1">
              <a:rPr lang="en-US" smtClean="0">
                <a:solidFill>
                  <a:srgbClr val="5F5F5F"/>
                </a:solidFill>
              </a:rPr>
              <a:t>3/25/2020</a:t>
            </a:fld>
            <a:endParaRPr dirty="0">
              <a:solidFill>
                <a:srgbClr val="5F5F5F"/>
              </a:solidFill>
            </a:endParaRPr>
          </a:p>
        </p:txBody>
      </p:sp>
      <p:sp>
        <p:nvSpPr>
          <p:cNvPr id="5" name="Footer Placeholder 4"/>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117919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3F23A5B-61DF-410C-B7E0-9C39D0D41369}" type="datetime1">
              <a:rPr lang="en-US" smtClean="0">
                <a:solidFill>
                  <a:srgbClr val="5F5F5F"/>
                </a:solidFill>
              </a:rPr>
              <a:t>3/25/2020</a:t>
            </a:fld>
            <a:endParaRPr dirty="0">
              <a:solidFill>
                <a:srgbClr val="5F5F5F"/>
              </a:solidFill>
            </a:endParaRPr>
          </a:p>
        </p:txBody>
      </p:sp>
      <p:sp>
        <p:nvSpPr>
          <p:cNvPr id="5" name="Footer Placeholder 4"/>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43628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72779275-5B33-4868-A1B1-E1BD7742208E}" type="datetime1">
              <a:rPr lang="en-US" smtClean="0">
                <a:solidFill>
                  <a:srgbClr val="5F5F5F"/>
                </a:solidFill>
              </a:rPr>
              <a:t>3/25/2020</a:t>
            </a:fld>
            <a:endParaRPr dirty="0">
              <a:solidFill>
                <a:srgbClr val="5F5F5F"/>
              </a:solidFill>
            </a:endParaRPr>
          </a:p>
        </p:txBody>
      </p:sp>
      <p:sp>
        <p:nvSpPr>
          <p:cNvPr id="5" name="Footer Placeholder 4"/>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2791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AAC25-18CD-4AAB-AAFA-034309AAF92F}" type="datetime1">
              <a:rPr lang="en-US" smtClean="0">
                <a:solidFill>
                  <a:srgbClr val="5F5F5F"/>
                </a:solidFill>
              </a:rPr>
              <a:t>3/25/2020</a:t>
            </a:fld>
            <a:endParaRPr dirty="0">
              <a:solidFill>
                <a:srgbClr val="5F5F5F"/>
              </a:solidFill>
            </a:endParaRPr>
          </a:p>
        </p:txBody>
      </p:sp>
      <p:sp>
        <p:nvSpPr>
          <p:cNvPr id="5" name="Footer Placeholder 4"/>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123159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7" name="Group 6"/>
          <p:cNvGrpSpPr/>
          <p:nvPr userDrawn="1"/>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5F5F5F"/>
                </a:solidFill>
              </a:defRPr>
            </a:lvl1pPr>
          </a:lstStyle>
          <a:p>
            <a:fld id="{D8766DBD-3F69-439C-A35E-F8499772126E}" type="datetime1">
              <a:rPr lang="en-US" smtClean="0"/>
              <a:t>3/25/2020</a:t>
            </a:fld>
            <a:endParaRPr lang="en-US" dirty="0"/>
          </a:p>
        </p:txBody>
      </p:sp>
      <p:sp>
        <p:nvSpPr>
          <p:cNvPr id="5" name="Footer Placeholder 4"/>
          <p:cNvSpPr>
            <a:spLocks noGrp="1"/>
          </p:cNvSpPr>
          <p:nvPr>
            <p:ph type="ftr" sz="quarter" idx="11"/>
          </p:nvPr>
        </p:nvSpPr>
        <p:spPr/>
        <p:txBody>
          <a:bodyPr/>
          <a:lstStyle>
            <a:lvl1pPr>
              <a:defRPr>
                <a:solidFill>
                  <a:srgbClr val="5F5F5F"/>
                </a:solidFill>
              </a:defRPr>
            </a:lvl1pPr>
          </a:lstStyle>
          <a:p>
            <a:r>
              <a:rPr lang="en-US" dirty="0" smtClean="0"/>
              <a:t>Oracle Confidential – Internal</a:t>
            </a:r>
            <a:endParaRPr lang="en-US" dirty="0"/>
          </a:p>
        </p:txBody>
      </p:sp>
      <p:sp>
        <p:nvSpPr>
          <p:cNvPr id="6" name="Slide Number Placeholder 5"/>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smtClean="0">
                <a:solidFill>
                  <a:srgbClr val="5F5F5F"/>
                </a:solidFill>
              </a:rPr>
              <a:t>2015,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17305964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3F99DF-A055-458A-B861-C381577DE3EE}"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01863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D621B37-6368-4BC3-929F-35A04B32BE92}"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p:cNvSpPr>
          <p:nvPr>
            <p:ph type="pic" sz="quarter" idx="14"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10" name="Text Placeholder 10"/>
          <p:cNvSpPr>
            <a:spLocks noGrp="1"/>
          </p:cNvSpPr>
          <p:nvPr>
            <p:ph type="body" sz="quarter" idx="15"/>
          </p:nvPr>
        </p:nvSpPr>
        <p:spPr>
          <a:xfrm>
            <a:off x="6035040" y="1828799"/>
            <a:ext cx="562197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908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D2085250-D7C7-47EC-9F0F-1F46D46D6D6A}"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13898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25931342-AACD-49AC-BF42-2AEC0DE866AC}"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Picture Placeholder 15"/>
          <p:cNvSpPr>
            <a:spLocks noGrp="1" noChangeAspect="1"/>
          </p:cNvSpPr>
          <p:nvPr>
            <p:ph type="pic" sz="quarter" idx="14" hasCustomPrompt="1"/>
          </p:nvPr>
        </p:nvSpPr>
        <p:spPr>
          <a:xfrm>
            <a:off x="531812" y="1905000"/>
            <a:ext cx="2194560" cy="3072384"/>
          </a:xfrm>
          <a:solidFill>
            <a:schemeClr val="bg2"/>
          </a:solid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Tree>
    <p:extLst>
      <p:ext uri="{BB962C8B-B14F-4D97-AF65-F5344CB8AC3E}">
        <p14:creationId xmlns:p14="http://schemas.microsoft.com/office/powerpoint/2010/main" val="37648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CD7FB7E-9A0E-47C7-AEBC-4CED57262806}"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882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le Slide with Picture and 2 Log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4" name="Picture 13"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0" name="Date Placeholder 5"/>
          <p:cNvSpPr>
            <a:spLocks noGrp="1"/>
          </p:cNvSpPr>
          <p:nvPr>
            <p:ph type="dt" sz="half" idx="14"/>
          </p:nvPr>
        </p:nvSpPr>
        <p:spPr>
          <a:xfrm>
            <a:off x="2537579" y="6556248"/>
            <a:ext cx="1226398" cy="182880"/>
          </a:xfrm>
        </p:spPr>
        <p:txBody>
          <a:bodyPr/>
          <a:lstStyle>
            <a:lvl1pPr>
              <a:defRPr>
                <a:solidFill>
                  <a:schemeClr val="tx1"/>
                </a:solidFill>
              </a:defRPr>
            </a:lvl1pPr>
          </a:lstStyle>
          <a:p>
            <a:fld id="{7F960881-77C2-4360-8A5A-55F5BC971137}" type="datetime1">
              <a:rPr lang="en-US" smtClean="0"/>
              <a:t>3/25/2020</a:t>
            </a:fld>
            <a:endParaRPr lang="en-US" dirty="0"/>
          </a:p>
        </p:txBody>
      </p:sp>
      <p:sp>
        <p:nvSpPr>
          <p:cNvPr id="11" name="Footer Placeholder 7"/>
          <p:cNvSpPr>
            <a:spLocks noGrp="1"/>
          </p:cNvSpPr>
          <p:nvPr>
            <p:ph type="ftr" sz="quarter" idx="15"/>
          </p:nvPr>
        </p:nvSpPr>
        <p:spPr>
          <a:xfrm>
            <a:off x="6976872" y="6556248"/>
            <a:ext cx="2743200" cy="182880"/>
          </a:xfrm>
        </p:spPr>
        <p:txBody>
          <a:bodyPr/>
          <a:lstStyle>
            <a:lvl1pPr>
              <a:defRPr>
                <a:solidFill>
                  <a:schemeClr val="tx1"/>
                </a:solidFill>
              </a:defRPr>
            </a:lvl1pPr>
          </a:lstStyle>
          <a:p>
            <a:r>
              <a:rPr lang="en-US" dirty="0" smtClean="0"/>
              <a:t>Oracle Confidential – Internal</a:t>
            </a:r>
            <a:endParaRPr lang="en-US" dirty="0"/>
          </a:p>
        </p:txBody>
      </p:sp>
      <p:sp>
        <p:nvSpPr>
          <p:cNvPr id="12" name="TextBox 11"/>
          <p:cNvSpPr txBox="1"/>
          <p:nvPr/>
        </p:nvSpPr>
        <p:spPr>
          <a:xfrm>
            <a:off x="3717804"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10141299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0E64775-726D-467E-8867-0498E1C2B410}"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5645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551EDE0-7D1A-4415-A529-150726198178}"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89074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903189-9A81-4374-B4B1-258DE17D582D}"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53908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43392-10E9-4A4F-A19C-7A677FA58707}"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Tree>
    <p:extLst>
      <p:ext uri="{BB962C8B-B14F-4D97-AF65-F5344CB8AC3E}">
        <p14:creationId xmlns:p14="http://schemas.microsoft.com/office/powerpoint/2010/main" val="303376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B9F60880-3602-470C-925A-7008D6E80272}" type="datetime1">
              <a:rPr lang="en-US" smtClean="0">
                <a:solidFill>
                  <a:srgbClr val="5F5F5F"/>
                </a:solidFill>
              </a:rPr>
              <a:t>3/25/2020</a:t>
            </a:fld>
            <a:endParaRPr dirty="0">
              <a:solidFill>
                <a:srgbClr val="5F5F5F"/>
              </a:solidFill>
            </a:endParaRPr>
          </a:p>
        </p:txBody>
      </p:sp>
      <p:sp>
        <p:nvSpPr>
          <p:cNvPr id="8" name="Footer Placeholder 7"/>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9" name="Slide Number Placeholder 8"/>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47076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94A7AA7-6B19-4F0F-9E23-DAFE6FE4F200}" type="datetime1">
              <a:rPr lang="en-US" smtClean="0">
                <a:solidFill>
                  <a:srgbClr val="5F5F5F"/>
                </a:solidFill>
              </a:rPr>
              <a:t>3/25/2020</a:t>
            </a:fld>
            <a:endParaRPr dirty="0">
              <a:solidFill>
                <a:srgbClr val="5F5F5F"/>
              </a:solidFill>
            </a:endParaRPr>
          </a:p>
        </p:txBody>
      </p:sp>
      <p:sp>
        <p:nvSpPr>
          <p:cNvPr id="4" name="Footer Placeholder 3"/>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271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9CD499-A90C-4C81-A956-D8CF0C62685D}" type="datetime1">
              <a:rPr lang="en-US" smtClean="0">
                <a:solidFill>
                  <a:srgbClr val="5F5F5F"/>
                </a:solidFill>
              </a:rPr>
              <a:t>3/25/2020</a:t>
            </a:fld>
            <a:endParaRPr dirty="0">
              <a:solidFill>
                <a:srgbClr val="5F5F5F"/>
              </a:solidFill>
            </a:endParaRPr>
          </a:p>
        </p:txBody>
      </p:sp>
      <p:sp>
        <p:nvSpPr>
          <p:cNvPr id="4" name="Footer Placeholder 3"/>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8593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D69790-91B7-49B1-BEAC-A331D079B14B}" type="datetime1">
              <a:rPr lang="en-US" smtClean="0">
                <a:solidFill>
                  <a:srgbClr val="5F5F5F"/>
                </a:solidFill>
              </a:rPr>
              <a:t>3/25/2020</a:t>
            </a:fld>
            <a:endParaRPr dirty="0">
              <a:solidFill>
                <a:srgbClr val="5F5F5F"/>
              </a:solidFill>
            </a:endParaRPr>
          </a:p>
        </p:txBody>
      </p:sp>
      <p:sp>
        <p:nvSpPr>
          <p:cNvPr id="3" name="Footer Placeholder 2"/>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144761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2" y="1524000"/>
            <a:ext cx="777255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58DEA2-1D4B-45F4-872A-94938CD6CAB8}"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53879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33772-6502-49D0-820C-63E9124B697F}"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02653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Slide with Picture and 2 Log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4" name="Picture 13"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15" name="Date Placeholder 5"/>
          <p:cNvSpPr>
            <a:spLocks noGrp="1"/>
          </p:cNvSpPr>
          <p:nvPr>
            <p:ph type="dt" sz="half" idx="14"/>
          </p:nvPr>
        </p:nvSpPr>
        <p:spPr>
          <a:xfrm>
            <a:off x="2537579" y="6556248"/>
            <a:ext cx="1226398" cy="182880"/>
          </a:xfrm>
        </p:spPr>
        <p:txBody>
          <a:bodyPr/>
          <a:lstStyle>
            <a:lvl1pPr>
              <a:defRPr>
                <a:solidFill>
                  <a:schemeClr val="tx1"/>
                </a:solidFill>
              </a:defRPr>
            </a:lvl1pPr>
          </a:lstStyle>
          <a:p>
            <a:fld id="{F3BF97B2-A56B-4EA4-B2BC-F0A72F293A2A}" type="datetime1">
              <a:rPr lang="en-US" smtClean="0"/>
              <a:t>3/25/2020</a:t>
            </a:fld>
            <a:endParaRPr lang="en-US" dirty="0"/>
          </a:p>
        </p:txBody>
      </p:sp>
      <p:sp>
        <p:nvSpPr>
          <p:cNvPr id="16" name="Footer Placeholder 7"/>
          <p:cNvSpPr>
            <a:spLocks noGrp="1"/>
          </p:cNvSpPr>
          <p:nvPr>
            <p:ph type="ftr" sz="quarter" idx="15"/>
          </p:nvPr>
        </p:nvSpPr>
        <p:spPr>
          <a:xfrm>
            <a:off x="6976872" y="6556248"/>
            <a:ext cx="2743200" cy="182880"/>
          </a:xfrm>
        </p:spPr>
        <p:txBody>
          <a:bodyPr/>
          <a:lstStyle>
            <a:lvl1pPr>
              <a:defRPr>
                <a:solidFill>
                  <a:schemeClr val="tx1"/>
                </a:solidFill>
              </a:defRPr>
            </a:lvl1pPr>
          </a:lstStyle>
          <a:p>
            <a:r>
              <a:rPr lang="en-US" dirty="0" smtClean="0"/>
              <a:t>Oracle Confidential – Internal</a:t>
            </a:r>
            <a:endParaRPr lang="en-US" dirty="0"/>
          </a:p>
        </p:txBody>
      </p:sp>
      <p:sp>
        <p:nvSpPr>
          <p:cNvPr id="18" name="TextBox 17"/>
          <p:cNvSpPr txBox="1"/>
          <p:nvPr/>
        </p:nvSpPr>
        <p:spPr>
          <a:xfrm>
            <a:off x="3717804"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5,</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spTree>
    <p:extLst>
      <p:ext uri="{BB962C8B-B14F-4D97-AF65-F5344CB8AC3E}">
        <p14:creationId xmlns:p14="http://schemas.microsoft.com/office/powerpoint/2010/main" val="23507280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72EE2-C5D4-4A44-9929-5952996A3E07}"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60848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80F656-D7B8-4471-AB86-47E9AEE91FBC}"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4015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Date Placeholder 4"/>
          <p:cNvSpPr>
            <a:spLocks noGrp="1"/>
          </p:cNvSpPr>
          <p:nvPr>
            <p:ph type="dt" sz="half" idx="10"/>
          </p:nvPr>
        </p:nvSpPr>
        <p:spPr/>
        <p:txBody>
          <a:bodyPr/>
          <a:lstStyle/>
          <a:p>
            <a:fld id="{070E3749-811C-4EBC-8876-5C5E1CA97E2B}"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87329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FF971F95-915A-438F-80F4-24C5C23D02E4}"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3" name="Picture 12"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110472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3"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 name="Date Placeholder 4"/>
          <p:cNvSpPr>
            <a:spLocks noGrp="1"/>
          </p:cNvSpPr>
          <p:nvPr>
            <p:ph type="dt" sz="half" idx="10"/>
          </p:nvPr>
        </p:nvSpPr>
        <p:spPr/>
        <p:txBody>
          <a:bodyPr/>
          <a:lstStyle/>
          <a:p>
            <a:fld id="{D245A4D2-B5AF-42F9-A444-D646FF1BB6B2}"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6853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2" name="Title 1"/>
          <p:cNvSpPr>
            <a:spLocks noGrp="1"/>
          </p:cNvSpPr>
          <p:nvPr>
            <p:ph type="title"/>
          </p:nvPr>
        </p:nvSpPr>
        <p:spPr>
          <a:xfrm>
            <a:off x="531811" y="406400"/>
            <a:ext cx="594360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86516035-C529-4556-9482-61350FC3AA5B}" type="datetime1">
              <a:rPr lang="en-US" smtClean="0">
                <a:solidFill>
                  <a:srgbClr val="5F5F5F"/>
                </a:solidFill>
              </a:rPr>
              <a:t>3/25/2020</a:t>
            </a:fld>
            <a:endParaRPr dirty="0">
              <a:solidFill>
                <a:srgbClr val="5F5F5F"/>
              </a:solidFill>
            </a:endParaRPr>
          </a:p>
        </p:txBody>
      </p:sp>
      <p:sp>
        <p:nvSpPr>
          <p:cNvPr id="6" name="Footer Placeholder 5"/>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9"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9" name="Picture 18"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20"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extLst>
      <p:ext uri="{BB962C8B-B14F-4D97-AF65-F5344CB8AC3E}">
        <p14:creationId xmlns:p14="http://schemas.microsoft.com/office/powerpoint/2010/main" val="205014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rgbClr val="FFFFFF"/>
              </a:solidFill>
            </a:endParaRPr>
          </a:p>
        </p:txBody>
      </p:sp>
      <p:grpSp>
        <p:nvGrpSpPr>
          <p:cNvPr id="2" name="Group 1"/>
          <p:cNvGrpSpPr/>
          <p:nvPr userDrawn="1"/>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5" name="Date Placeholder 4"/>
          <p:cNvSpPr>
            <a:spLocks noGrp="1"/>
          </p:cNvSpPr>
          <p:nvPr>
            <p:ph type="dt" sz="half" idx="10"/>
          </p:nvPr>
        </p:nvSpPr>
        <p:spPr/>
        <p:txBody>
          <a:bodyPr/>
          <a:lstStyle>
            <a:lvl1pPr>
              <a:defRPr>
                <a:solidFill>
                  <a:srgbClr val="5F5F5F"/>
                </a:solidFill>
              </a:defRPr>
            </a:lvl1pPr>
          </a:lstStyle>
          <a:p>
            <a:fld id="{12986DBA-CE77-4DF1-A078-D9CD7F81CA39}" type="datetime1">
              <a:rPr lang="en-US" smtClean="0"/>
              <a:t>3/25/2020</a:t>
            </a:fld>
            <a:endParaRPr lang="en-US" dirty="0"/>
          </a:p>
        </p:txBody>
      </p:sp>
      <p:sp>
        <p:nvSpPr>
          <p:cNvPr id="6" name="Footer Placeholder 5"/>
          <p:cNvSpPr>
            <a:spLocks noGrp="1"/>
          </p:cNvSpPr>
          <p:nvPr>
            <p:ph type="ftr" sz="quarter" idx="11"/>
          </p:nvPr>
        </p:nvSpPr>
        <p:spPr/>
        <p:txBody>
          <a:bodyPr/>
          <a:lstStyle>
            <a:lvl1pPr>
              <a:defRPr>
                <a:solidFill>
                  <a:srgbClr val="5F5F5F"/>
                </a:solidFill>
              </a:defRPr>
            </a:lvl1pPr>
          </a:lstStyle>
          <a:p>
            <a:r>
              <a:rPr lang="en-US" dirty="0" smtClean="0"/>
              <a:t>Oracle Confidential – Internal</a:t>
            </a:r>
            <a:endParaRPr lang="en-US" dirty="0"/>
          </a:p>
        </p:txBody>
      </p:sp>
      <p:sp>
        <p:nvSpPr>
          <p:cNvPr id="7" name="Slide Number Placeholder 6"/>
          <p:cNvSpPr>
            <a:spLocks noGrp="1"/>
          </p:cNvSpPr>
          <p:nvPr>
            <p:ph type="sldNum" sz="quarter" idx="12"/>
          </p:nvPr>
        </p:nvSpPr>
        <p:spPr/>
        <p:txBody>
          <a:bodyPr/>
          <a:lstStyle>
            <a:lvl1pPr>
              <a:defRPr>
                <a:solidFill>
                  <a:srgbClr val="5F5F5F"/>
                </a:solidFill>
              </a:defRPr>
            </a:lvl1pPr>
          </a:lstStyle>
          <a:p>
            <a:fld id="{C51EAA63-D034-42AE-91FA-B13B9518C7BE}" type="slidenum">
              <a:rPr lang="en-US" smtClean="0"/>
              <a:pPr/>
              <a:t>‹#›</a:t>
            </a:fld>
            <a:endParaRPr lang="en-US" dirty="0"/>
          </a:p>
        </p:txBody>
      </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
        <p:nvSpPr>
          <p:cNvPr id="19" name="TextBox 18"/>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lang="en-US" sz="850" dirty="0" smtClean="0">
                <a:solidFill>
                  <a:srgbClr val="5F5F5F"/>
                </a:solidFill>
              </a:rPr>
              <a:t>2015,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spTree>
    <p:extLst>
      <p:ext uri="{BB962C8B-B14F-4D97-AF65-F5344CB8AC3E}">
        <p14:creationId xmlns:p14="http://schemas.microsoft.com/office/powerpoint/2010/main" val="7458585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3A6D9-9264-426D-98C2-008C8A4F6DAA}" type="datetime1">
              <a:rPr lang="en-US" smtClean="0">
                <a:solidFill>
                  <a:srgbClr val="5F5F5F"/>
                </a:solidFill>
              </a:rPr>
              <a:t>3/25/2020</a:t>
            </a:fld>
            <a:endParaRPr dirty="0">
              <a:solidFill>
                <a:srgbClr val="5F5F5F"/>
              </a:solidFill>
            </a:endParaRPr>
          </a:p>
        </p:txBody>
      </p:sp>
      <p:sp>
        <p:nvSpPr>
          <p:cNvPr id="3" name="Footer Placeholder 2"/>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300722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7080A-87F7-4B46-9E7E-008B4558F097}" type="datetime1">
              <a:rPr lang="en-US" smtClean="0">
                <a:solidFill>
                  <a:srgbClr val="5F5F5F"/>
                </a:solidFill>
              </a:rPr>
              <a:t>3/25/2020</a:t>
            </a:fld>
            <a:endParaRPr dirty="0">
              <a:solidFill>
                <a:srgbClr val="5F5F5F"/>
              </a:solidFill>
            </a:endParaRPr>
          </a:p>
        </p:txBody>
      </p:sp>
      <p:sp>
        <p:nvSpPr>
          <p:cNvPr id="3" name="Footer Placeholder 2"/>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solidFill>
                  <a:srgbClr val="5F5F5F"/>
                </a:solidFill>
              </a:rPr>
              <a:t>Safe Harbor Statement</a:t>
            </a: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solidFill>
                  <a:srgbClr val="5F5F5F"/>
                </a:solidFill>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11823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0CA8C-74D4-4F15-8738-AEC7A234CC06}" type="datetime1">
              <a:rPr lang="en-US" smtClean="0">
                <a:solidFill>
                  <a:srgbClr val="5F5F5F"/>
                </a:solidFill>
              </a:rPr>
              <a:t>3/25/2020</a:t>
            </a:fld>
            <a:endParaRPr dirty="0">
              <a:solidFill>
                <a:srgbClr val="5F5F5F"/>
              </a:solidFill>
            </a:endParaRPr>
          </a:p>
        </p:txBody>
      </p:sp>
      <p:sp>
        <p:nvSpPr>
          <p:cNvPr id="3" name="Footer Placeholder 2"/>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grpSp>
        <p:nvGrpSpPr>
          <p:cNvPr id="3093" name="Group 3092" descr="&quot;Hardware and Software Engineered to work together&quot; tagline in red and black"/>
          <p:cNvGrpSpPr/>
          <p:nvPr userDrawn="1"/>
        </p:nvGrpSpPr>
        <p:grpSpPr bwMode="gray">
          <a:xfrm>
            <a:off x="3263901" y="2743200"/>
            <a:ext cx="5668962"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dirty="0">
                <a:solidFill>
                  <a:srgbClr val="5F5F5F"/>
                </a:solidFill>
              </a:endParaRPr>
            </a:p>
          </p:txBody>
        </p:sp>
      </p:grpSp>
    </p:spTree>
    <p:extLst>
      <p:ext uri="{BB962C8B-B14F-4D97-AF65-F5344CB8AC3E}">
        <p14:creationId xmlns:p14="http://schemas.microsoft.com/office/powerpoint/2010/main" val="416737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Metric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0"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2" name="Text Placeholder 12"/>
          <p:cNvSpPr>
            <a:spLocks noGrp="1"/>
          </p:cNvSpPr>
          <p:nvPr>
            <p:ph type="body" sz="quarter" idx="13" hasCustomPrompt="1"/>
          </p:nvPr>
        </p:nvSpPr>
        <p:spPr>
          <a:xfrm>
            <a:off x="760412" y="2666999"/>
            <a:ext cx="50292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5029200" cy="2044700"/>
          </a:xfrm>
        </p:spPr>
        <p:txBody>
          <a:bodyPr/>
          <a:lstStyle>
            <a:lvl1pPr>
              <a:defRPr sz="13800" b="1"/>
            </a:lvl1pPr>
          </a:lstStyle>
          <a:p>
            <a:r>
              <a:rPr lang="en-US" dirty="0" smtClean="0"/>
              <a:t>XX</a:t>
            </a:r>
            <a:endParaRPr lang="en-US" dirty="0"/>
          </a:p>
        </p:txBody>
      </p:sp>
      <p:pic>
        <p:nvPicPr>
          <p:cNvPr id="15" name="Picture 14" descr="Oracle logo in white on red staging backgrou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
        <p:nvSpPr>
          <p:cNvPr id="36" name="Date Placeholder 3"/>
          <p:cNvSpPr txBox="1">
            <a:spLocks/>
          </p:cNvSpPr>
          <p:nvPr/>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08F5385-D0D7-4D5A-B137-7490B7C8E4C4}" type="datetime1">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3/25/2020</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37" name="Footer Placeholder 4"/>
          <p:cNvSpPr txBox="1">
            <a:spLocks/>
          </p:cNvSpPr>
          <p:nvPr/>
        </p:nvSpPr>
        <p:spPr>
          <a:xfrm>
            <a:off x="6976872" y="6556248"/>
            <a:ext cx="2743200" cy="182880"/>
          </a:xfrm>
          <a:prstGeom prst="rect">
            <a:avLst/>
          </a:prstGeom>
        </p:spPr>
        <p:txBody>
          <a:bodyPr vert="horz" wrap="none" lIns="0" tIns="0" rIns="0" bIns="0" rtlCol="0" anchor="ctr" anchorCtr="0">
            <a:noAutofit/>
          </a:bodyPr>
          <a:lstStyle>
            <a:defPPr>
              <a:defRPr lang="en-US"/>
            </a:defPPr>
            <a:lvl1pPr marL="0" algn="l"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dirty="0" smtClean="0">
                <a:ln>
                  <a:noFill/>
                </a:ln>
                <a:solidFill>
                  <a:srgbClr val="5F5F5F"/>
                </a:solidFill>
                <a:effectLst/>
                <a:uLnTx/>
                <a:uFillTx/>
                <a:latin typeface="Calibri"/>
                <a:ea typeface="+mn-ea"/>
                <a:cs typeface="+mn-cs"/>
              </a:rPr>
              <a:t>Oracle Confidential </a:t>
            </a:r>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38" name="Slide Number Placeholder 5"/>
          <p:cNvSpPr txBox="1">
            <a:spLocks/>
          </p:cNvSpPr>
          <p:nvPr/>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1EAA63-D034-42AE-91FA-B13B9518C7BE}" type="slidenum">
              <a:rPr kumimoji="0" lang="en-US" sz="850" b="0" i="0" u="none" strike="noStrike" kern="1200" cap="none" spc="0" normalizeH="0" baseline="0" noProof="0" smtClean="0">
                <a:ln>
                  <a:noFill/>
                </a:ln>
                <a:solidFill>
                  <a:srgbClr val="5F5F5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50" b="0" i="0" u="none" strike="noStrike" kern="1200" cap="none" spc="0" normalizeH="0" baseline="0" noProof="0" dirty="0">
              <a:ln>
                <a:noFill/>
              </a:ln>
              <a:solidFill>
                <a:srgbClr val="5F5F5F"/>
              </a:solidFill>
              <a:effectLst/>
              <a:uLnTx/>
              <a:uFillTx/>
              <a:latin typeface="Calibri"/>
              <a:ea typeface="+mn-ea"/>
              <a:cs typeface="+mn-cs"/>
            </a:endParaRPr>
          </a:p>
        </p:txBody>
      </p:sp>
      <p:sp>
        <p:nvSpPr>
          <p:cNvPr id="39" name="TextBox 38"/>
          <p:cNvSpPr txBox="1"/>
          <p:nvPr/>
        </p:nvSpPr>
        <p:spPr>
          <a:xfrm>
            <a:off x="3732121" y="6556248"/>
            <a:ext cx="3200400" cy="182880"/>
          </a:xfrm>
          <a:prstGeom prst="rect">
            <a:avLst/>
          </a:prstGeom>
          <a:noFill/>
        </p:spPr>
        <p:txBody>
          <a:bodyPr vert="horz" wrap="non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sz="850" b="0" i="0" u="none" strike="noStrike" kern="0" cap="none" spc="0" normalizeH="0" baseline="0" noProof="0" dirty="0" smtClean="0">
                <a:ln>
                  <a:noFill/>
                </a:ln>
                <a:solidFill>
                  <a:srgbClr val="5F5F5F"/>
                </a:solidFill>
                <a:effectLst/>
                <a:uLnTx/>
                <a:uFillTx/>
              </a:rPr>
              <a:t>Copyright © 201</a:t>
            </a:r>
            <a:r>
              <a:rPr kumimoji="0" lang="en-US" sz="850" b="0" i="0" u="none" strike="noStrike" kern="0" cap="none" spc="0" normalizeH="0" baseline="0" noProof="0" dirty="0" smtClean="0">
                <a:ln>
                  <a:noFill/>
                </a:ln>
                <a:solidFill>
                  <a:srgbClr val="5F5F5F"/>
                </a:solidFill>
                <a:effectLst/>
                <a:uLnTx/>
                <a:uFillTx/>
              </a:rPr>
              <a:t>5,</a:t>
            </a:r>
            <a:r>
              <a:rPr kumimoji="0" sz="850" b="0" i="0" u="none" strike="noStrike" kern="0" cap="none" spc="0" normalizeH="0" baseline="0" noProof="0" dirty="0" smtClean="0">
                <a:ln>
                  <a:noFill/>
                </a:ln>
                <a:solidFill>
                  <a:srgbClr val="5F5F5F"/>
                </a:solidFill>
                <a:effectLst/>
                <a:uLnTx/>
                <a:uFillTx/>
              </a:rPr>
              <a:t> Oracle and/or its affiliates. All rights reserved.  |</a:t>
            </a:r>
          </a:p>
        </p:txBody>
      </p:sp>
    </p:spTree>
    <p:extLst>
      <p:ext uri="{BB962C8B-B14F-4D97-AF65-F5344CB8AC3E}">
        <p14:creationId xmlns:p14="http://schemas.microsoft.com/office/powerpoint/2010/main" val="18520253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38023" y="129398"/>
            <a:ext cx="11912778"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3822128" y="2843826"/>
            <a:ext cx="4544568" cy="569547"/>
          </a:xfrm>
          <a:prstGeom prst="rect">
            <a:avLst/>
          </a:prstGeom>
        </p:spPr>
      </p:pic>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Tree>
    <p:extLst>
      <p:ext uri="{BB962C8B-B14F-4D97-AF65-F5344CB8AC3E}">
        <p14:creationId xmlns:p14="http://schemas.microsoft.com/office/powerpoint/2010/main" val="100417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FCA865-575E-4B5F-9423-FAFD2C938D7C}" type="datetime1">
              <a:rPr lang="en-US" smtClean="0">
                <a:solidFill>
                  <a:srgbClr val="5F5F5F"/>
                </a:solidFill>
              </a:rPr>
              <a:t>3/25/2020</a:t>
            </a:fld>
            <a:endParaRPr lang="en-US" dirty="0">
              <a:solidFill>
                <a:srgbClr val="5F5F5F"/>
              </a:solidFill>
            </a:endParaRPr>
          </a:p>
        </p:txBody>
      </p:sp>
      <p:sp>
        <p:nvSpPr>
          <p:cNvPr id="5" name="Footer Placeholder 4"/>
          <p:cNvSpPr>
            <a:spLocks noGrp="1"/>
          </p:cNvSpPr>
          <p:nvPr>
            <p:ph type="ftr" sz="quarter" idx="11"/>
          </p:nvPr>
        </p:nvSpPr>
        <p:spPr/>
        <p:txBody>
          <a:bodyPr/>
          <a:lstStyle/>
          <a:p>
            <a:r>
              <a:rPr lang="en-US" dirty="0" smtClean="0">
                <a:solidFill>
                  <a:srgbClr val="5F5F5F"/>
                </a:solidFill>
              </a:rPr>
              <a:t>Oracle Confidential – Internal</a:t>
            </a:r>
            <a:endParaRPr lang="en-US" dirty="0">
              <a:solidFill>
                <a:srgbClr val="5F5F5F"/>
              </a:solidFill>
            </a:endParaRPr>
          </a:p>
        </p:txBody>
      </p:sp>
      <p:sp>
        <p:nvSpPr>
          <p:cNvPr id="6" name="Slide Number Placeholder 5"/>
          <p:cNvSpPr>
            <a:spLocks noGrp="1"/>
          </p:cNvSpPr>
          <p:nvPr>
            <p:ph type="sldNum" sz="quarter" idx="12"/>
          </p:nvPr>
        </p:nvSpPr>
        <p:spPr/>
        <p:txBody>
          <a:bodyPr/>
          <a:lstStyle/>
          <a:p>
            <a:fld id="{D4EAF17A-378C-49D5-A479-C71FF9D7F1E7}" type="slidenum">
              <a:rPr lang="en-US" smtClean="0">
                <a:solidFill>
                  <a:srgbClr val="5F5F5F"/>
                </a:solidFill>
              </a:rPr>
              <a:pPr/>
              <a:t>‹#›</a:t>
            </a:fld>
            <a:endParaRPr lang="en-US" dirty="0">
              <a:solidFill>
                <a:srgbClr val="5F5F5F"/>
              </a:solidFill>
            </a:endParaRPr>
          </a:p>
        </p:txBody>
      </p:sp>
    </p:spTree>
    <p:extLst>
      <p:ext uri="{BB962C8B-B14F-4D97-AF65-F5344CB8AC3E}">
        <p14:creationId xmlns:p14="http://schemas.microsoft.com/office/powerpoint/2010/main" val="273777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00771DE-19D1-4E83-802F-94CBF644990E}" type="datetime1">
              <a:rPr lang="en-US" smtClean="0">
                <a:solidFill>
                  <a:srgbClr val="5F5F5F"/>
                </a:solidFill>
              </a:rPr>
              <a:t>3/25/2020</a:t>
            </a:fld>
            <a:endParaRPr dirty="0">
              <a:solidFill>
                <a:srgbClr val="5F5F5F"/>
              </a:solidFill>
            </a:endParaRPr>
          </a:p>
        </p:txBody>
      </p:sp>
      <p:sp>
        <p:nvSpPr>
          <p:cNvPr id="5" name="Footer Placeholder 4"/>
          <p:cNvSpPr>
            <a:spLocks noGrp="1"/>
          </p:cNvSpPr>
          <p:nvPr>
            <p:ph type="ftr" sz="quarter" idx="11"/>
          </p:nvPr>
        </p:nvSpPr>
        <p:spPr/>
        <p:txBody>
          <a:bodyPr/>
          <a:lstStyle/>
          <a:p>
            <a:r>
              <a:rPr lang="en-US" dirty="0" smtClean="0">
                <a:solidFill>
                  <a:srgbClr val="5F5F5F"/>
                </a:solidFill>
              </a:rPr>
              <a:t>Oracle Confidential – Internal</a:t>
            </a:r>
            <a:endParaRPr dirty="0">
              <a:solidFill>
                <a:srgbClr val="5F5F5F"/>
              </a:solidFill>
            </a:endParaRP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6935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2183" y="327385"/>
            <a:ext cx="10969924" cy="541860"/>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1072183" y="2029468"/>
            <a:ext cx="10969943" cy="4083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1072183" y="864288"/>
            <a:ext cx="10969943" cy="406400"/>
          </a:xfrm>
        </p:spPr>
        <p:txBody>
          <a:bodyPr anchor="t" anchorCtr="0">
            <a:noAutofit/>
          </a:bodyPr>
          <a:lstStyle>
            <a:lvl1pPr marL="0" indent="0">
              <a:spcAft>
                <a:spcPts val="0"/>
              </a:spcAft>
              <a:buFontTx/>
              <a:buNone/>
              <a:defRPr sz="2700">
                <a:solidFill>
                  <a:schemeClr val="accent1"/>
                </a:solidFill>
              </a:defRPr>
            </a:lvl1pPr>
            <a:lvl2pPr marL="608306" indent="0">
              <a:buFontTx/>
              <a:buNone/>
              <a:defRPr/>
            </a:lvl2pPr>
            <a:lvl3pPr marL="1216611" indent="0">
              <a:buFontTx/>
              <a:buNone/>
              <a:defRPr/>
            </a:lvl3pPr>
            <a:lvl4pPr marL="1824917" indent="0">
              <a:buFontTx/>
              <a:buNone/>
              <a:defRPr/>
            </a:lvl4pPr>
            <a:lvl5pPr marL="2433222" indent="0">
              <a:buFontTx/>
              <a:buNone/>
              <a:defRPr/>
            </a:lvl5pPr>
          </a:lstStyle>
          <a:p>
            <a:pPr lvl="0"/>
            <a:r>
              <a:rPr lang="en-US" smtClean="0"/>
              <a:t>Click to edit Master text styles</a:t>
            </a:r>
          </a:p>
        </p:txBody>
      </p:sp>
      <p:sp>
        <p:nvSpPr>
          <p:cNvPr id="5" name="Rectangle 4"/>
          <p:cNvSpPr/>
          <p:nvPr userDrawn="1"/>
        </p:nvSpPr>
        <p:spPr>
          <a:xfrm>
            <a:off x="0" y="0"/>
            <a:ext cx="767896" cy="743712"/>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659" tIns="60829" rIns="121659" bIns="60829" rtlCol="0" anchor="ctr"/>
          <a:lstStyle/>
          <a:p>
            <a:pPr algn="ctr" defTabSz="1216611"/>
            <a:endParaRPr lang="en-US" sz="2400" dirty="0">
              <a:solidFill>
                <a:prstClr val="white"/>
              </a:solidFill>
              <a:latin typeface="Arial"/>
            </a:endParaRPr>
          </a:p>
        </p:txBody>
      </p:sp>
    </p:spTree>
    <p:extLst>
      <p:ext uri="{BB962C8B-B14F-4D97-AF65-F5344CB8AC3E}">
        <p14:creationId xmlns:p14="http://schemas.microsoft.com/office/powerpoint/2010/main" val="15506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Text - 1 column">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9197" y="1476374"/>
            <a:ext cx="11257735" cy="4698000"/>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 name="Title 2"/>
          <p:cNvSpPr>
            <a:spLocks noGrp="1"/>
          </p:cNvSpPr>
          <p:nvPr>
            <p:ph type="title"/>
          </p:nvPr>
        </p:nvSpPr>
        <p:spPr/>
        <p:txBody>
          <a:bodyPr/>
          <a:lstStyle/>
          <a:p>
            <a:r>
              <a:rPr lang="en-US" noProof="0" smtClean="0"/>
              <a:t>Click to edit Master title style</a:t>
            </a:r>
            <a:endParaRPr lang="en-US" noProof="0"/>
          </a:p>
        </p:txBody>
      </p:sp>
      <p:sp>
        <p:nvSpPr>
          <p:cNvPr id="4" name="Footer Placeholder 4"/>
          <p:cNvSpPr>
            <a:spLocks noGrp="1"/>
          </p:cNvSpPr>
          <p:nvPr>
            <p:ph type="ftr" sz="quarter" idx="12"/>
          </p:nvPr>
        </p:nvSpPr>
        <p:spPr>
          <a:xfrm>
            <a:off x="6976872" y="6556248"/>
            <a:ext cx="2743200" cy="182880"/>
          </a:xfrm>
        </p:spPr>
        <p:txBody>
          <a:bodyPr/>
          <a:lstStyle/>
          <a:p>
            <a:r>
              <a:rPr lang="en-US" dirty="0" smtClean="0">
                <a:solidFill>
                  <a:srgbClr val="5F5F5F"/>
                </a:solidFill>
              </a:rPr>
              <a:t>Oracle Confidential – Internal</a:t>
            </a:r>
            <a:endParaRPr dirty="0">
              <a:solidFill>
                <a:srgbClr val="5F5F5F"/>
              </a:solidFill>
            </a:endParaRPr>
          </a:p>
        </p:txBody>
      </p:sp>
      <p:sp>
        <p:nvSpPr>
          <p:cNvPr id="5" name="Slide Number Placeholder 5"/>
          <p:cNvSpPr>
            <a:spLocks noGrp="1"/>
          </p:cNvSpPr>
          <p:nvPr>
            <p:ph type="sldNum" sz="quarter" idx="13"/>
          </p:nvPr>
        </p:nvSpPr>
        <p:spPr>
          <a:xfrm>
            <a:off x="9631460" y="6556248"/>
            <a:ext cx="381661" cy="182880"/>
          </a:xfrm>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481232830"/>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txBox="1">
            <a:spLocks/>
          </p:cNvSpPr>
          <p:nvPr userDrawn="1"/>
        </p:nvSpPr>
        <p:spPr>
          <a:xfrm>
            <a:off x="2537579" y="6556248"/>
            <a:ext cx="1226398"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08F5385-D0D7-4D5A-B137-7490B7C8E4C4}" type="datetime1">
              <a:rPr lang="en-US" smtClean="0">
                <a:solidFill>
                  <a:srgbClr val="5F5F5F"/>
                </a:solidFill>
              </a:rPr>
              <a:pPr>
                <a:defRPr/>
              </a:pPr>
              <a:t>3/25/2020</a:t>
            </a:fld>
            <a:endParaRPr lang="en-US" dirty="0">
              <a:solidFill>
                <a:srgbClr val="5F5F5F"/>
              </a:solidFill>
            </a:endParaRPr>
          </a:p>
        </p:txBody>
      </p:sp>
      <p:sp>
        <p:nvSpPr>
          <p:cNvPr id="6" name="Slide Number Placeholder 5"/>
          <p:cNvSpPr txBox="1">
            <a:spLocks/>
          </p:cNvSpPr>
          <p:nvPr userDrawn="1"/>
        </p:nvSpPr>
        <p:spPr>
          <a:xfrm>
            <a:off x="9631460" y="6556248"/>
            <a:ext cx="381661" cy="182880"/>
          </a:xfrm>
          <a:prstGeom prst="rect">
            <a:avLst/>
          </a:prstGeom>
        </p:spPr>
        <p:txBody>
          <a:bodyPr vert="horz" wrap="none" lIns="0" tIns="0" rIns="0" bIns="0" rtlCol="0" anchor="ctr" anchorCtr="0">
            <a:noAutofit/>
          </a:bodyPr>
          <a:lstStyle>
            <a:defPPr>
              <a:defRPr lang="en-US"/>
            </a:defPPr>
            <a:lvl1pPr marL="0" algn="r" defTabSz="914400" rtl="0" eaLnBrk="1" latinLnBrk="0" hangingPunct="1">
              <a:defRPr sz="8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51EAA63-D034-42AE-91FA-B13B9518C7BE}" type="slidenum">
              <a:rPr lang="en-US" smtClean="0">
                <a:solidFill>
                  <a:srgbClr val="5F5F5F"/>
                </a:solidFill>
              </a:rPr>
              <a:pPr>
                <a:defRPr/>
              </a:pPr>
              <a:t>‹#›</a:t>
            </a:fld>
            <a:endParaRPr lang="en-US" dirty="0">
              <a:solidFill>
                <a:srgbClr val="5F5F5F"/>
              </a:solidFill>
            </a:endParaRPr>
          </a:p>
        </p:txBody>
      </p:sp>
    </p:spTree>
    <p:extLst>
      <p:ext uri="{BB962C8B-B14F-4D97-AF65-F5344CB8AC3E}">
        <p14:creationId xmlns:p14="http://schemas.microsoft.com/office/powerpoint/2010/main" val="35642121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theme" Target="../theme/theme2.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slideLayout" Target="../slideLayouts/slideLayout9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image" Target="../media/image2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573" y="-153024"/>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371991" y="6403224"/>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EFB3B54D-A3CC-421D-8A50-A041EFD178DD}" type="datetime1">
              <a:rPr lang="en-US" smtClean="0"/>
              <a:t>3/25/2020</a:t>
            </a:fld>
            <a:endParaRPr lang="en-US" dirty="0"/>
          </a:p>
        </p:txBody>
      </p:sp>
      <p:sp>
        <p:nvSpPr>
          <p:cNvPr id="5" name="Footer Placeholder 4"/>
          <p:cNvSpPr>
            <a:spLocks noGrp="1"/>
          </p:cNvSpPr>
          <p:nvPr>
            <p:ph type="ftr" sz="quarter" idx="3"/>
          </p:nvPr>
        </p:nvSpPr>
        <p:spPr>
          <a:xfrm>
            <a:off x="8884241" y="6403224"/>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t>Oracle Confidential – Internal</a:t>
            </a:r>
            <a:endParaRPr lang="en-US" dirty="0"/>
          </a:p>
        </p:txBody>
      </p:sp>
      <p:sp>
        <p:nvSpPr>
          <p:cNvPr id="6" name="Slide Number Placeholder 5"/>
          <p:cNvSpPr>
            <a:spLocks noGrp="1"/>
          </p:cNvSpPr>
          <p:nvPr>
            <p:ph type="sldNum" sz="quarter" idx="4"/>
          </p:nvPr>
        </p:nvSpPr>
        <p:spPr>
          <a:xfrm>
            <a:off x="11538829" y="6403224"/>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dirty="0"/>
          </a:p>
        </p:txBody>
      </p:sp>
      <p:sp>
        <p:nvSpPr>
          <p:cNvPr id="15" name="TextBox 14"/>
          <p:cNvSpPr txBox="1"/>
          <p:nvPr/>
        </p:nvSpPr>
        <p:spPr>
          <a:xfrm>
            <a:off x="5566533" y="6403224"/>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a:t>
            </a:r>
            <a:r>
              <a:rPr lang="en-US" sz="850" dirty="0" smtClean="0">
                <a:solidFill>
                  <a:schemeClr val="tx1"/>
                </a:solidFill>
              </a:rPr>
              <a:t>6,</a:t>
            </a:r>
            <a:r>
              <a:rPr sz="850" dirty="0" smtClean="0">
                <a:solidFill>
                  <a:schemeClr val="tx1"/>
                </a:solidFill>
              </a:rPr>
              <a:t> </a:t>
            </a:r>
            <a:r>
              <a:rPr sz="850" dirty="0">
                <a:solidFill>
                  <a:schemeClr val="tx1"/>
                </a:solidFill>
              </a:rPr>
              <a:t>Oracle and/or its affiliates. All rights reserved.  </a:t>
            </a:r>
            <a:r>
              <a:rPr sz="850" dirty="0" smtClean="0">
                <a:solidFill>
                  <a:schemeClr val="tx1"/>
                </a:solidFill>
              </a:rPr>
              <a:t>|</a:t>
            </a:r>
            <a:endParaRPr sz="850" dirty="0">
              <a:solidFill>
                <a:schemeClr val="tx1"/>
              </a:solidFill>
            </a:endParaRPr>
          </a:p>
        </p:txBody>
      </p:sp>
      <p:pic>
        <p:nvPicPr>
          <p:cNvPr id="19" name="Picture 18" descr="Oracle logo in white on red staging background"/>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 id="2147483743" r:id="rId44"/>
    <p:sldLayoutId id="2147483744" r:id="rId45"/>
    <p:sldLayoutId id="2147483745" r:id="rId46"/>
    <p:sldLayoutId id="2147483692" r:id="rId47"/>
    <p:sldLayoutId id="2147483654" r:id="rId48"/>
    <p:sldLayoutId id="2147483690" r:id="rId49"/>
    <p:sldLayoutId id="2147483691" r:id="rId50"/>
    <p:sldLayoutId id="2147483694" r:id="rId51"/>
    <p:sldLayoutId id="2147483695" r:id="rId52"/>
    <p:sldLayoutId id="2147483697" r:id="rId53"/>
    <p:sldLayoutId id="2147483748"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solidFill>
                  <a:srgbClr val="FFFFFF"/>
                </a:solidFill>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82130"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EE994845-89BD-4B50-B604-1BC46A6608B7}" type="datetime1">
              <a:rPr lang="en-US" smtClean="0">
                <a:solidFill>
                  <a:srgbClr val="5F5F5F"/>
                </a:solidFill>
              </a:rPr>
              <a:t>3/25/2020</a:t>
            </a:fld>
            <a:endParaRPr lang="en-US" dirty="0">
              <a:solidFill>
                <a:srgbClr val="5F5F5F"/>
              </a:solidFill>
            </a:endParaRPr>
          </a:p>
        </p:txBody>
      </p:sp>
      <p:sp>
        <p:nvSpPr>
          <p:cNvPr id="5" name="Footer Placeholder 4"/>
          <p:cNvSpPr>
            <a:spLocks noGrp="1"/>
          </p:cNvSpPr>
          <p:nvPr>
            <p:ph type="ftr" sz="quarter" idx="3"/>
          </p:nvPr>
        </p:nvSpPr>
        <p:spPr>
          <a:xfrm>
            <a:off x="8621423"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solidFill>
                  <a:srgbClr val="5F5F5F"/>
                </a:solidFill>
              </a:rPr>
              <a:t>Oracle Confidential – Internal</a:t>
            </a:r>
            <a:endParaRPr lang="en-US" dirty="0">
              <a:solidFill>
                <a:srgbClr val="5F5F5F"/>
              </a:solidFill>
            </a:endParaRPr>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solidFill>
                  <a:srgbClr val="5F5F5F"/>
                </a:solidFill>
              </a:rPr>
              <a:pPr/>
              <a:t>‹#›</a:t>
            </a:fld>
            <a:endParaRPr lang="en-US" dirty="0">
              <a:solidFill>
                <a:srgbClr val="5F5F5F"/>
              </a:solidFill>
            </a:endParaRPr>
          </a:p>
        </p:txBody>
      </p:sp>
      <p:sp>
        <p:nvSpPr>
          <p:cNvPr id="15" name="TextBox 14"/>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rgbClr val="5F5F5F"/>
                </a:solidFill>
              </a:rPr>
              <a:t>Copyright © </a:t>
            </a:r>
            <a:r>
              <a:rPr sz="850" dirty="0" smtClean="0">
                <a:solidFill>
                  <a:srgbClr val="5F5F5F"/>
                </a:solidFill>
              </a:rPr>
              <a:t>201</a:t>
            </a:r>
            <a:r>
              <a:rPr lang="en-US" sz="850" dirty="0" smtClean="0">
                <a:solidFill>
                  <a:srgbClr val="5F5F5F"/>
                </a:solidFill>
              </a:rPr>
              <a:t>5,</a:t>
            </a:r>
            <a:r>
              <a:rPr sz="850" dirty="0" smtClean="0">
                <a:solidFill>
                  <a:srgbClr val="5F5F5F"/>
                </a:solidFill>
              </a:rPr>
              <a:t> </a:t>
            </a:r>
            <a:r>
              <a:rPr sz="850" dirty="0">
                <a:solidFill>
                  <a:srgbClr val="5F5F5F"/>
                </a:solidFill>
              </a:rPr>
              <a:t>Oracle and/or its affiliates. All rights reserved.  </a:t>
            </a:r>
            <a:r>
              <a:rPr sz="850" dirty="0" smtClean="0">
                <a:solidFill>
                  <a:srgbClr val="5F5F5F"/>
                </a:solidFill>
              </a:rPr>
              <a:t>|</a:t>
            </a:r>
            <a:endParaRPr sz="850" dirty="0">
              <a:solidFill>
                <a:srgbClr val="5F5F5F"/>
              </a:solidFill>
            </a:endParaRPr>
          </a:p>
        </p:txBody>
      </p:sp>
      <p:pic>
        <p:nvPicPr>
          <p:cNvPr id="19" name="Picture 18" descr="Oracle logo in white on red staging background"/>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bwMode="ltGray">
          <a:xfrm>
            <a:off x="531812" y="6263640"/>
            <a:ext cx="1622861" cy="594360"/>
          </a:xfrm>
          <a:prstGeom prst="rect">
            <a:avLst/>
          </a:prstGeom>
        </p:spPr>
      </p:pic>
    </p:spTree>
    <p:extLst>
      <p:ext uri="{BB962C8B-B14F-4D97-AF65-F5344CB8AC3E}">
        <p14:creationId xmlns:p14="http://schemas.microsoft.com/office/powerpoint/2010/main" val="26146444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tiff"/></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53.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33.xml"/><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6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s://edelivery.oracle.com/osdc/faces/Home.jspx;jsessionid=xZMmvqRUTcnN1IQF60nui0fD3PBMUcZY4iK0-gfG69aJEUY7vJy7!477587830" TargetMode="External"/><Relationship Id="rId7"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68.png"/><Relationship Id="rId5" Type="http://schemas.openxmlformats.org/officeDocument/2006/relationships/hyperlink" Target="https://play.google.com/store/apps/details?id=com.oracle.hotelmobile&amp;hl=en" TargetMode="External"/><Relationship Id="rId4" Type="http://schemas.openxmlformats.org/officeDocument/2006/relationships/hyperlink" Target="https://itunes.apple.com/us/app/hotel-mobile/id1130358456?mt=8"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hyperlink" Target="https://www.oracle.com/industries/hospitality/products/micros-tablet-700-series.html" TargetMode="External"/><Relationship Id="rId7" Type="http://schemas.openxmlformats.org/officeDocument/2006/relationships/hyperlink" Target="http://esource.oraclecorp.com/portal/page/portal/ROOTFOLDER/SYSTEMS/PRICING/PRICE%20LISTS/MICROS%20HARDWARE%20GLOBAL%20PRICE%20LIST.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hyperlink" Target="https://docs.oracle.com/cd/E74579_01/index.htm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docs.oracle.com/cd/E53533_01/docs/E78130-01.pdf" TargetMode="External"/><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hyperlink" Target="https://www.hidglobal.com/products/readers/omnikey/5022-smart-card-reader" TargetMode="External"/><Relationship Id="rId2" Type="http://schemas.openxmlformats.org/officeDocument/2006/relationships/hyperlink" Target="http://www.assaabloyhospitality.com/en/aah/com/products/system-and-software/visionline/" TargetMode="Externa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hyperlink" Target="https://www.oracle.com/industries/hospitality/hotel-property-management/mobile.html" TargetMode="External"/><Relationship Id="rId2" Type="http://schemas.openxmlformats.org/officeDocument/2006/relationships/image" Target="../media/image80.png"/><Relationship Id="rId1" Type="http://schemas.openxmlformats.org/officeDocument/2006/relationships/slideLayout" Target="../slideLayouts/slideLayout29.xml"/><Relationship Id="rId6" Type="http://schemas.openxmlformats.org/officeDocument/2006/relationships/image" Target="../media/image36.png"/><Relationship Id="rId5" Type="http://schemas.openxmlformats.org/officeDocument/2006/relationships/image" Target="../media/image82.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60.xml"/><Relationship Id="rId5" Type="http://schemas.openxmlformats.org/officeDocument/2006/relationships/image" Target="../media/image36.png"/><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6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t>Oracle Hospitality </a:t>
            </a:r>
            <a:r>
              <a:rPr lang="en-US" noProof="0" dirty="0" smtClean="0"/>
              <a:t>Hotel Mobile Playbook</a:t>
            </a:r>
            <a:endParaRPr lang="en-US" noProof="0" dirty="0"/>
          </a:p>
        </p:txBody>
      </p:sp>
      <p:sp>
        <p:nvSpPr>
          <p:cNvPr id="3" name="Subtitle 2"/>
          <p:cNvSpPr>
            <a:spLocks noGrp="1"/>
          </p:cNvSpPr>
          <p:nvPr>
            <p:ph type="subTitle" idx="1"/>
          </p:nvPr>
        </p:nvSpPr>
        <p:spPr/>
        <p:txBody>
          <a:bodyPr/>
          <a:lstStyle/>
          <a:p>
            <a:r>
              <a:rPr lang="en-US" noProof="0" dirty="0"/>
              <a:t>Hotel Solutions Management</a:t>
            </a:r>
          </a:p>
          <a:p>
            <a:endParaRPr lang="en-US" noProof="0" dirty="0"/>
          </a:p>
        </p:txBody>
      </p:sp>
      <p:sp>
        <p:nvSpPr>
          <p:cNvPr id="4" name="Text Placeholder 3"/>
          <p:cNvSpPr>
            <a:spLocks noGrp="1"/>
          </p:cNvSpPr>
          <p:nvPr>
            <p:ph type="body" sz="quarter" idx="13"/>
          </p:nvPr>
        </p:nvSpPr>
        <p:spPr/>
        <p:txBody>
          <a:bodyPr/>
          <a:lstStyle/>
          <a:p>
            <a:r>
              <a:rPr lang="en-US" noProof="0" dirty="0" smtClean="0"/>
              <a:t>Hospitality Global Business Unit</a:t>
            </a:r>
          </a:p>
          <a:p>
            <a:r>
              <a:rPr lang="en-US" noProof="0" dirty="0" smtClean="0"/>
              <a:t>Version 1.4</a:t>
            </a:r>
            <a:endParaRPr lang="en-US" noProof="0" dirty="0"/>
          </a:p>
          <a:p>
            <a:r>
              <a:rPr lang="en-US" noProof="0" dirty="0" smtClean="0"/>
              <a:t>August 2019</a:t>
            </a:r>
            <a:endParaRPr lang="en-US" noProof="0" dirty="0"/>
          </a:p>
        </p:txBody>
      </p:sp>
      <p:sp>
        <p:nvSpPr>
          <p:cNvPr id="5" name="Footer Placeholder 4"/>
          <p:cNvSpPr>
            <a:spLocks noGrp="1"/>
          </p:cNvSpPr>
          <p:nvPr>
            <p:ph type="ftr" sz="quarter" idx="15"/>
          </p:nvPr>
        </p:nvSpPr>
        <p:spPr/>
        <p:txBody>
          <a:bodyPr/>
          <a:lstStyle/>
          <a:p>
            <a:r>
              <a:rPr lang="en-US" smtClean="0"/>
              <a:t>Oracle Confidential</a:t>
            </a:r>
            <a:endParaRPr lang="en-US" dirty="0"/>
          </a:p>
        </p:txBody>
      </p:sp>
      <p:pic>
        <p:nvPicPr>
          <p:cNvPr id="6" name="Picture 3" descr="C:\Users\SUSWAMIN\Documents\oracle\HGBU\OPERA_Mobile\OPERA-Hotel-App-Icons\Hotel-Mobile-Icon-Sizes\Hotel-Mobile-Icon-1024x1024.png"/>
          <p:cNvPicPr>
            <a:picLocks noChangeAspect="1" noChangeArrowheads="1"/>
          </p:cNvPicPr>
          <p:nvPr/>
        </p:nvPicPr>
        <p:blipFill>
          <a:blip r:embed="rId3" cstate="print"/>
          <a:srcRect/>
          <a:stretch>
            <a:fillRect/>
          </a:stretch>
        </p:blipFill>
        <p:spPr bwMode="auto">
          <a:xfrm>
            <a:off x="9771753" y="4743450"/>
            <a:ext cx="1627088" cy="1627088"/>
          </a:xfrm>
          <a:prstGeom prst="rect">
            <a:avLst/>
          </a:prstGeom>
          <a:solidFill>
            <a:srgbClr val="FFFFFF"/>
          </a:solidFill>
          <a:ln>
            <a:solidFill>
              <a:srgbClr val="8DA6B1"/>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401559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a:off x="7796900" y="2356742"/>
            <a:ext cx="1207997" cy="1207997"/>
          </a:xfrm>
          <a:prstGeom prst="ellipse">
            <a:avLst/>
          </a:prstGeom>
          <a:solidFill>
            <a:schemeClr val="accent1"/>
          </a:solidFill>
          <a:ln w="34925">
            <a:solidFill>
              <a:schemeClr val="bg1"/>
            </a:solidFill>
            <a:miter lim="800000"/>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31" name="Oval 30"/>
          <p:cNvSpPr/>
          <p:nvPr/>
        </p:nvSpPr>
        <p:spPr>
          <a:xfrm>
            <a:off x="2959857" y="2356742"/>
            <a:ext cx="1207997" cy="1207997"/>
          </a:xfrm>
          <a:prstGeom prst="ellipse">
            <a:avLst/>
          </a:prstGeom>
          <a:solidFill>
            <a:schemeClr val="accent1"/>
          </a:solidFill>
          <a:ln w="34925">
            <a:solidFill>
              <a:schemeClr val="bg1"/>
            </a:solidFill>
            <a:miter lim="800000"/>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4" name="Oval 3"/>
          <p:cNvSpPr/>
          <p:nvPr/>
        </p:nvSpPr>
        <p:spPr>
          <a:xfrm>
            <a:off x="1676993" y="4150359"/>
            <a:ext cx="1207997" cy="1207997"/>
          </a:xfrm>
          <a:prstGeom prst="ellipse">
            <a:avLst/>
          </a:prstGeom>
          <a:solidFill>
            <a:schemeClr val="accent1"/>
          </a:solidFill>
          <a:ln w="34925">
            <a:solidFill>
              <a:schemeClr val="bg1"/>
            </a:solidFill>
            <a:miter lim="800000"/>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9" name="Text Placeholder 19"/>
          <p:cNvSpPr txBox="1">
            <a:spLocks/>
          </p:cNvSpPr>
          <p:nvPr/>
        </p:nvSpPr>
        <p:spPr>
          <a:xfrm>
            <a:off x="5037043" y="1160626"/>
            <a:ext cx="2099344" cy="492365"/>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987" fontAlgn="base">
              <a:lnSpc>
                <a:spcPct val="90000"/>
              </a:lnSpc>
              <a:spcBef>
                <a:spcPct val="0"/>
              </a:spcBef>
              <a:spcAft>
                <a:spcPts val="2400"/>
              </a:spcAft>
              <a:buNone/>
            </a:pPr>
            <a:r>
              <a:rPr lang="en-US" sz="2800" dirty="0" smtClean="0">
                <a:solidFill>
                  <a:schemeClr val="accent1"/>
                </a:solidFill>
                <a:latin typeface="Calibri"/>
              </a:rPr>
              <a:t>Housekeeping</a:t>
            </a:r>
            <a:endParaRPr lang="en-US" sz="2800" dirty="0">
              <a:solidFill>
                <a:schemeClr val="accent1"/>
              </a:solidFill>
              <a:latin typeface="Calibri"/>
            </a:endParaRPr>
          </a:p>
        </p:txBody>
      </p:sp>
      <p:sp>
        <p:nvSpPr>
          <p:cNvPr id="12" name="Text Placeholder 19"/>
          <p:cNvSpPr txBox="1">
            <a:spLocks/>
          </p:cNvSpPr>
          <p:nvPr/>
        </p:nvSpPr>
        <p:spPr>
          <a:xfrm>
            <a:off x="1518585" y="3760300"/>
            <a:ext cx="1471803" cy="636268"/>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987" fontAlgn="base">
              <a:lnSpc>
                <a:spcPct val="90000"/>
              </a:lnSpc>
              <a:spcBef>
                <a:spcPct val="0"/>
              </a:spcBef>
              <a:spcAft>
                <a:spcPts val="2400"/>
              </a:spcAft>
              <a:buNone/>
            </a:pPr>
            <a:r>
              <a:rPr lang="en-US" sz="2800" dirty="0" smtClean="0">
                <a:solidFill>
                  <a:srgbClr val="FF0000"/>
                </a:solidFill>
                <a:latin typeface="Calibri"/>
              </a:rPr>
              <a:t>Check-in</a:t>
            </a:r>
          </a:p>
        </p:txBody>
      </p:sp>
      <p:sp>
        <p:nvSpPr>
          <p:cNvPr id="16" name="Text Placeholder 19"/>
          <p:cNvSpPr txBox="1">
            <a:spLocks/>
          </p:cNvSpPr>
          <p:nvPr/>
        </p:nvSpPr>
        <p:spPr>
          <a:xfrm>
            <a:off x="2737188" y="1998345"/>
            <a:ext cx="1649333" cy="411677"/>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987" fontAlgn="base">
              <a:lnSpc>
                <a:spcPct val="90000"/>
              </a:lnSpc>
              <a:spcBef>
                <a:spcPct val="0"/>
              </a:spcBef>
              <a:spcAft>
                <a:spcPts val="2400"/>
              </a:spcAft>
              <a:buFont typeface="Wingdings" pitchFamily="2" charset="2"/>
              <a:buNone/>
            </a:pPr>
            <a:r>
              <a:rPr lang="en-US" sz="2800" dirty="0" smtClean="0">
                <a:solidFill>
                  <a:schemeClr val="accent1"/>
                </a:solidFill>
                <a:latin typeface="Calibri"/>
              </a:rPr>
              <a:t>Check-out</a:t>
            </a:r>
          </a:p>
          <a:p>
            <a:pPr marL="0" indent="0" algn="ctr" defTabSz="1218987" fontAlgn="base">
              <a:lnSpc>
                <a:spcPct val="90000"/>
              </a:lnSpc>
              <a:spcBef>
                <a:spcPct val="0"/>
              </a:spcBef>
              <a:spcAft>
                <a:spcPts val="2400"/>
              </a:spcAft>
              <a:buFont typeface="Wingdings" pitchFamily="2" charset="2"/>
              <a:buNone/>
            </a:pPr>
            <a:r>
              <a:rPr lang="en-US" dirty="0" smtClean="0">
                <a:solidFill>
                  <a:schemeClr val="accent1"/>
                </a:solidFill>
                <a:latin typeface="Calibri"/>
              </a:rPr>
              <a:t> </a:t>
            </a:r>
          </a:p>
          <a:p>
            <a:pPr marL="0" indent="0" algn="ctr" defTabSz="1218987" fontAlgn="base">
              <a:lnSpc>
                <a:spcPct val="90000"/>
              </a:lnSpc>
              <a:spcBef>
                <a:spcPct val="0"/>
              </a:spcBef>
              <a:spcAft>
                <a:spcPts val="2400"/>
              </a:spcAft>
              <a:buFont typeface="Wingdings" pitchFamily="2" charset="2"/>
              <a:buNone/>
            </a:pPr>
            <a:endParaRPr lang="en-US" dirty="0">
              <a:solidFill>
                <a:schemeClr val="accent1"/>
              </a:solidFill>
              <a:latin typeface="Calibri"/>
            </a:endParaRPr>
          </a:p>
        </p:txBody>
      </p:sp>
      <p:sp>
        <p:nvSpPr>
          <p:cNvPr id="14" name="Text Placeholder 19"/>
          <p:cNvSpPr txBox="1">
            <a:spLocks/>
          </p:cNvSpPr>
          <p:nvPr/>
        </p:nvSpPr>
        <p:spPr>
          <a:xfrm>
            <a:off x="7481873" y="2000394"/>
            <a:ext cx="1963295" cy="407581"/>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987" fontAlgn="base">
              <a:lnSpc>
                <a:spcPct val="90000"/>
              </a:lnSpc>
              <a:spcBef>
                <a:spcPct val="0"/>
              </a:spcBef>
              <a:spcAft>
                <a:spcPts val="2400"/>
              </a:spcAft>
              <a:buNone/>
            </a:pPr>
            <a:r>
              <a:rPr lang="en-US" sz="2800" dirty="0" smtClean="0">
                <a:solidFill>
                  <a:schemeClr val="accent1"/>
                </a:solidFill>
                <a:latin typeface="Calibri"/>
              </a:rPr>
              <a:t>Maintenance</a:t>
            </a:r>
            <a:endParaRPr lang="en-US" sz="2800" dirty="0">
              <a:solidFill>
                <a:schemeClr val="accent1"/>
              </a:solidFill>
              <a:latin typeface="Calibri"/>
            </a:endParaRPr>
          </a:p>
        </p:txBody>
      </p:sp>
      <p:sp>
        <p:nvSpPr>
          <p:cNvPr id="19" name="Text Placeholder 19"/>
          <p:cNvSpPr txBox="1">
            <a:spLocks/>
          </p:cNvSpPr>
          <p:nvPr/>
        </p:nvSpPr>
        <p:spPr>
          <a:xfrm>
            <a:off x="8110225" y="4020978"/>
            <a:ext cx="2966710" cy="502218"/>
          </a:xfrm>
          <a:prstGeom prst="rect">
            <a:avLst/>
          </a:prstGeom>
        </p:spPr>
        <p:txBody>
          <a:bodyPr vert="horz" lIns="0" tIns="0" rIns="0" bIns="0" rtlCol="0" anchor="t" anchorCtr="0">
            <a:noAutofit/>
          </a:bodyPr>
          <a:lst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2"/>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2"/>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2"/>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8987" fontAlgn="base">
              <a:lnSpc>
                <a:spcPct val="90000"/>
              </a:lnSpc>
              <a:spcBef>
                <a:spcPct val="0"/>
              </a:spcBef>
              <a:spcAft>
                <a:spcPts val="2400"/>
              </a:spcAft>
              <a:buNone/>
            </a:pPr>
            <a:r>
              <a:rPr lang="de-DE" sz="2800" dirty="0" smtClean="0">
                <a:solidFill>
                  <a:srgbClr val="FF0000"/>
                </a:solidFill>
                <a:latin typeface="Calibri"/>
              </a:rPr>
              <a:t>Charge It</a:t>
            </a:r>
            <a:endParaRPr lang="en-US" sz="2800" dirty="0">
              <a:solidFill>
                <a:srgbClr val="FF0000"/>
              </a:solidFill>
              <a:latin typeface="Calibri"/>
            </a:endParaRPr>
          </a:p>
        </p:txBody>
      </p:sp>
      <p:sp>
        <p:nvSpPr>
          <p:cNvPr id="38" name="Title 37"/>
          <p:cNvSpPr>
            <a:spLocks noGrp="1"/>
          </p:cNvSpPr>
          <p:nvPr>
            <p:ph type="title"/>
          </p:nvPr>
        </p:nvSpPr>
        <p:spPr>
          <a:xfrm>
            <a:off x="510815" y="518784"/>
            <a:ext cx="11125200" cy="889000"/>
          </a:xfrm>
        </p:spPr>
        <p:txBody>
          <a:bodyPr anchor="ctr"/>
          <a:lstStyle/>
          <a:p>
            <a:r>
              <a:rPr lang="en-US" noProof="0" dirty="0"/>
              <a:t>Meet </a:t>
            </a:r>
            <a:r>
              <a:rPr lang="en-US" noProof="0" dirty="0" smtClean="0"/>
              <a:t>Hotel Mobile</a:t>
            </a:r>
            <a:endParaRPr lang="en-US" noProof="0" dirty="0"/>
          </a:p>
        </p:txBody>
      </p:sp>
      <p:pic>
        <p:nvPicPr>
          <p:cNvPr id="3" name="Picture 3" descr="C:\Users\SUSWAMIN\Documents\oracle\HGBU\OPERA_Mobile\OPERA-Hotel-App-Icons\Hotel-Mobile-Icon-Sizes\Hotel-Mobile-Icon-1024x1024.png"/>
          <p:cNvPicPr>
            <a:picLocks noChangeAspect="1" noChangeArrowheads="1"/>
          </p:cNvPicPr>
          <p:nvPr/>
        </p:nvPicPr>
        <p:blipFill>
          <a:blip r:embed="rId3" cstate="print"/>
          <a:srcRect/>
          <a:stretch>
            <a:fillRect/>
          </a:stretch>
        </p:blipFill>
        <p:spPr bwMode="auto">
          <a:xfrm>
            <a:off x="4850822" y="3586167"/>
            <a:ext cx="2330280" cy="2330280"/>
          </a:xfrm>
          <a:prstGeom prst="rect">
            <a:avLst/>
          </a:prstGeom>
          <a:solidFill>
            <a:schemeClr val="bg1"/>
          </a:solidFill>
          <a:ln>
            <a:solidFill>
              <a:schemeClr val="accent5"/>
            </a:solidFill>
          </a:ln>
          <a:effectLst>
            <a:outerShdw blurRad="50800" dist="76200" dir="2700000" algn="tl" rotWithShape="0">
              <a:prstClr val="black">
                <a:alpha val="40000"/>
              </a:prstClr>
            </a:outerShdw>
          </a:effectLst>
        </p:spPr>
      </p:pic>
      <p:grpSp>
        <p:nvGrpSpPr>
          <p:cNvPr id="17" name="Group 16"/>
          <p:cNvGrpSpPr/>
          <p:nvPr/>
        </p:nvGrpSpPr>
        <p:grpSpPr>
          <a:xfrm>
            <a:off x="2043080" y="4487778"/>
            <a:ext cx="465621" cy="541172"/>
            <a:chOff x="2908406" y="1537561"/>
            <a:chExt cx="550391" cy="639697"/>
          </a:xfrm>
        </p:grpSpPr>
        <p:sp>
          <p:nvSpPr>
            <p:cNvPr id="18" name="Rectangle 17"/>
            <p:cNvSpPr/>
            <p:nvPr/>
          </p:nvSpPr>
          <p:spPr>
            <a:xfrm>
              <a:off x="3176337" y="1538023"/>
              <a:ext cx="282459" cy="639235"/>
            </a:xfrm>
            <a:prstGeom prst="rect">
              <a:avLst/>
            </a:prstGeom>
            <a:no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sp>
          <p:nvSpPr>
            <p:cNvPr id="20" name="Isosceles Triangle 19"/>
            <p:cNvSpPr/>
            <p:nvPr/>
          </p:nvSpPr>
          <p:spPr>
            <a:xfrm rot="5400000">
              <a:off x="2707223" y="1738745"/>
              <a:ext cx="614297" cy="211930"/>
            </a:xfrm>
            <a:prstGeom prst="triangl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cxnSp>
          <p:nvCxnSpPr>
            <p:cNvPr id="21" name="Straight Connector 20"/>
            <p:cNvCxnSpPr/>
            <p:nvPr/>
          </p:nvCxnSpPr>
          <p:spPr>
            <a:xfrm flipH="1">
              <a:off x="2908406" y="2175870"/>
              <a:ext cx="550391" cy="0"/>
            </a:xfrm>
            <a:prstGeom prst="line">
              <a:avLst/>
            </a:prstGeom>
            <a:ln w="38100">
              <a:solidFill>
                <a:schemeClr val="bg1"/>
              </a:solidFill>
              <a:miter lim="800000"/>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383426" y="2707797"/>
            <a:ext cx="489938" cy="523514"/>
            <a:chOff x="1046284" y="3280763"/>
            <a:chExt cx="598238" cy="639235"/>
          </a:xfrm>
        </p:grpSpPr>
        <p:sp>
          <p:nvSpPr>
            <p:cNvPr id="23" name="Rectangle 22"/>
            <p:cNvSpPr/>
            <p:nvPr/>
          </p:nvSpPr>
          <p:spPr>
            <a:xfrm>
              <a:off x="1046284" y="3280763"/>
              <a:ext cx="282459" cy="639235"/>
            </a:xfrm>
            <a:prstGeom prst="rect">
              <a:avLst/>
            </a:prstGeom>
            <a:solidFill>
              <a:schemeClr val="bg1"/>
            </a:solid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sp>
          <p:nvSpPr>
            <p:cNvPr id="24" name="Isosceles Triangle 23"/>
            <p:cNvSpPr/>
            <p:nvPr/>
          </p:nvSpPr>
          <p:spPr>
            <a:xfrm rot="5400000">
              <a:off x="1269069" y="3460484"/>
              <a:ext cx="538975" cy="211930"/>
            </a:xfrm>
            <a:prstGeom prst="triangle">
              <a:avLst/>
            </a:pr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cxnSp>
          <p:nvCxnSpPr>
            <p:cNvPr id="25" name="Straight Connector 24"/>
            <p:cNvCxnSpPr/>
            <p:nvPr/>
          </p:nvCxnSpPr>
          <p:spPr>
            <a:xfrm flipH="1">
              <a:off x="1078765" y="3918610"/>
              <a:ext cx="550391" cy="0"/>
            </a:xfrm>
            <a:prstGeom prst="line">
              <a:avLst/>
            </a:prstGeom>
            <a:ln w="38100">
              <a:solidFill>
                <a:schemeClr val="bg1"/>
              </a:solidFill>
              <a:miter lim="800000"/>
            </a:ln>
          </p:spPr>
          <p:style>
            <a:lnRef idx="1">
              <a:schemeClr val="accent1"/>
            </a:lnRef>
            <a:fillRef idx="0">
              <a:schemeClr val="accent1"/>
            </a:fillRef>
            <a:effectRef idx="0">
              <a:schemeClr val="accent1"/>
            </a:effectRef>
            <a:fontRef idx="minor">
              <a:schemeClr val="tx1"/>
            </a:fontRef>
          </p:style>
        </p:cxnSp>
      </p:grpSp>
      <p:cxnSp>
        <p:nvCxnSpPr>
          <p:cNvPr id="35" name="Straight Arrow Connector 34"/>
          <p:cNvCxnSpPr/>
          <p:nvPr/>
        </p:nvCxnSpPr>
        <p:spPr>
          <a:xfrm flipH="1" flipV="1">
            <a:off x="4159424" y="3551879"/>
            <a:ext cx="680557" cy="512974"/>
          </a:xfrm>
          <a:prstGeom prst="straightConnector1">
            <a:avLst/>
          </a:prstGeom>
          <a:ln w="34925" cap="rnd">
            <a:solidFill>
              <a:schemeClr val="accent5"/>
            </a:solidFill>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 idx="1"/>
          </p:cNvCxnSpPr>
          <p:nvPr/>
        </p:nvCxnSpPr>
        <p:spPr>
          <a:xfrm flipH="1">
            <a:off x="3101452" y="4751307"/>
            <a:ext cx="1749370" cy="0"/>
          </a:xfrm>
          <a:prstGeom prst="straightConnector1">
            <a:avLst/>
          </a:prstGeom>
          <a:ln w="34925" cap="rnd">
            <a:solidFill>
              <a:schemeClr val="accent5"/>
            </a:solidFill>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050849" y="2968485"/>
            <a:ext cx="384" cy="609650"/>
          </a:xfrm>
          <a:prstGeom prst="straightConnector1">
            <a:avLst/>
          </a:prstGeom>
          <a:ln w="34925" cap="rnd">
            <a:solidFill>
              <a:schemeClr val="accent5"/>
            </a:solidFill>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446516" y="1546403"/>
            <a:ext cx="1207997" cy="1207997"/>
          </a:xfrm>
          <a:prstGeom prst="ellipse">
            <a:avLst/>
          </a:prstGeom>
          <a:solidFill>
            <a:schemeClr val="accent1"/>
          </a:solidFill>
          <a:ln w="34925">
            <a:solidFill>
              <a:schemeClr val="bg1"/>
            </a:solidFill>
            <a:miter lim="800000"/>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5" name="Picture 4"/>
          <p:cNvPicPr>
            <a:picLocks noChangeAspect="1"/>
          </p:cNvPicPr>
          <p:nvPr/>
        </p:nvPicPr>
        <p:blipFill>
          <a:blip r:embed="rId4" cstate="print"/>
          <a:stretch>
            <a:fillRect/>
          </a:stretch>
        </p:blipFill>
        <p:spPr>
          <a:xfrm>
            <a:off x="5784148" y="1731069"/>
            <a:ext cx="559236" cy="765270"/>
          </a:xfrm>
          <a:prstGeom prst="rect">
            <a:avLst/>
          </a:prstGeom>
        </p:spPr>
      </p:pic>
      <p:cxnSp>
        <p:nvCxnSpPr>
          <p:cNvPr id="37" name="Straight Arrow Connector 36"/>
          <p:cNvCxnSpPr/>
          <p:nvPr/>
        </p:nvCxnSpPr>
        <p:spPr>
          <a:xfrm flipH="1">
            <a:off x="7180920" y="3551879"/>
            <a:ext cx="680557" cy="512974"/>
          </a:xfrm>
          <a:prstGeom prst="straightConnector1">
            <a:avLst/>
          </a:prstGeom>
          <a:ln w="34925" cap="rnd">
            <a:solidFill>
              <a:schemeClr val="accent5"/>
            </a:solidFill>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r="43828" b="22803"/>
          <a:stretch/>
        </p:blipFill>
        <p:spPr>
          <a:xfrm>
            <a:off x="8006881" y="2574244"/>
            <a:ext cx="874936" cy="829021"/>
          </a:xfrm>
          <a:prstGeom prst="rect">
            <a:avLst/>
          </a:prstGeom>
        </p:spPr>
      </p:pic>
      <p:cxnSp>
        <p:nvCxnSpPr>
          <p:cNvPr id="40" name="Straight Arrow Connector 39"/>
          <p:cNvCxnSpPr/>
          <p:nvPr/>
        </p:nvCxnSpPr>
        <p:spPr>
          <a:xfrm flipH="1">
            <a:off x="7169869" y="5354929"/>
            <a:ext cx="1470550" cy="0"/>
          </a:xfrm>
          <a:prstGeom prst="straightConnector1">
            <a:avLst/>
          </a:prstGeom>
          <a:ln w="34925" cap="rnd">
            <a:solidFill>
              <a:schemeClr val="accent5"/>
            </a:solidFill>
            <a:miter lim="800000"/>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8842433" y="4484953"/>
            <a:ext cx="1502294" cy="1493263"/>
          </a:xfrm>
          <a:prstGeom prst="ellipse">
            <a:avLst/>
          </a:prstGeom>
          <a:solidFill>
            <a:srgbClr val="FF0000"/>
          </a:solidFill>
          <a:ln w="63500">
            <a:solidFill>
              <a:schemeClr val="bg1"/>
            </a:solidFill>
            <a:miter lim="800000"/>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7" name="Footer Placeholder 6"/>
          <p:cNvSpPr>
            <a:spLocks noGrp="1"/>
          </p:cNvSpPr>
          <p:nvPr>
            <p:ph type="ftr" sz="quarter" idx="11"/>
          </p:nvPr>
        </p:nvSpPr>
        <p:spPr/>
        <p:txBody>
          <a:bodyPr/>
          <a:lstStyle/>
          <a:p>
            <a:r>
              <a:rPr lang="en-US" dirty="0" smtClean="0"/>
              <a:t>Oracle Confidential – Internal</a:t>
            </a: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1536" y="4663648"/>
            <a:ext cx="1084220" cy="1084220"/>
          </a:xfrm>
          <a:prstGeom prst="rect">
            <a:avLst/>
          </a:prstGeom>
        </p:spPr>
      </p:pic>
    </p:spTree>
    <p:extLst>
      <p:ext uri="{BB962C8B-B14F-4D97-AF65-F5344CB8AC3E}">
        <p14:creationId xmlns:p14="http://schemas.microsoft.com/office/powerpoint/2010/main" val="262071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31812" y="406400"/>
            <a:ext cx="11125200" cy="710019"/>
          </a:xfrm>
        </p:spPr>
        <p:txBody>
          <a:bodyPr anchor="b"/>
          <a:lstStyle/>
          <a:p>
            <a:r>
              <a:rPr lang="en-US" noProof="0" dirty="0" smtClean="0">
                <a:latin typeface="+mn-lt"/>
              </a:rPr>
              <a:t>Hotel Mobile </a:t>
            </a:r>
            <a:r>
              <a:rPr lang="en-US" noProof="0" dirty="0" smtClean="0"/>
              <a:t>features</a:t>
            </a:r>
            <a:endParaRPr lang="en-US" noProof="0" dirty="0"/>
          </a:p>
        </p:txBody>
      </p:sp>
      <p:sp>
        <p:nvSpPr>
          <p:cNvPr id="3" name="Content Placeholder 2"/>
          <p:cNvSpPr>
            <a:spLocks noGrp="1"/>
          </p:cNvSpPr>
          <p:nvPr>
            <p:ph sz="half" idx="1"/>
          </p:nvPr>
        </p:nvSpPr>
        <p:spPr>
          <a:xfrm>
            <a:off x="531813" y="1584251"/>
            <a:ext cx="5410199" cy="4359350"/>
          </a:xfrm>
        </p:spPr>
        <p:txBody>
          <a:bodyPr/>
          <a:lstStyle/>
          <a:p>
            <a:pPr marL="0" indent="0">
              <a:buNone/>
            </a:pPr>
            <a:r>
              <a:rPr lang="en-US" sz="2000" noProof="0" dirty="0" smtClean="0">
                <a:solidFill>
                  <a:schemeClr val="accent1"/>
                </a:solidFill>
              </a:rPr>
              <a:t>Check-in</a:t>
            </a:r>
          </a:p>
          <a:p>
            <a:r>
              <a:rPr lang="en-US" sz="2000" noProof="0" dirty="0" smtClean="0">
                <a:solidFill>
                  <a:srgbClr val="5F5F5F"/>
                </a:solidFill>
              </a:rPr>
              <a:t>Reservation Search</a:t>
            </a:r>
          </a:p>
          <a:p>
            <a:r>
              <a:rPr lang="en-US" sz="2000" dirty="0" smtClean="0">
                <a:solidFill>
                  <a:srgbClr val="5F5F5F"/>
                </a:solidFill>
              </a:rPr>
              <a:t>View reservation comments</a:t>
            </a:r>
            <a:endParaRPr lang="en-US" sz="2000" noProof="0" dirty="0" smtClean="0">
              <a:solidFill>
                <a:srgbClr val="5F5F5F"/>
              </a:solidFill>
            </a:endParaRPr>
          </a:p>
          <a:p>
            <a:r>
              <a:rPr lang="en-US" sz="2000" noProof="0" dirty="0" smtClean="0">
                <a:solidFill>
                  <a:srgbClr val="5F5F5F"/>
                </a:solidFill>
              </a:rPr>
              <a:t>Search and assign room</a:t>
            </a:r>
          </a:p>
          <a:p>
            <a:r>
              <a:rPr lang="en-US" sz="2000" dirty="0" smtClean="0">
                <a:solidFill>
                  <a:srgbClr val="5F5F5F"/>
                </a:solidFill>
              </a:rPr>
              <a:t>Supports accompanying guests &amp; sharers</a:t>
            </a:r>
            <a:endParaRPr lang="en-US" sz="2000" noProof="0" dirty="0" smtClean="0">
              <a:solidFill>
                <a:srgbClr val="5F5F5F"/>
              </a:solidFill>
            </a:endParaRPr>
          </a:p>
          <a:p>
            <a:r>
              <a:rPr lang="en-US" sz="2000" dirty="0" smtClean="0">
                <a:solidFill>
                  <a:srgbClr val="5F5F5F"/>
                </a:solidFill>
              </a:rPr>
              <a:t>Manage guest profile &amp; preferences</a:t>
            </a:r>
            <a:endParaRPr lang="en-US" sz="2000" noProof="0" dirty="0" smtClean="0">
              <a:solidFill>
                <a:srgbClr val="5F5F5F"/>
              </a:solidFill>
            </a:endParaRPr>
          </a:p>
          <a:p>
            <a:r>
              <a:rPr lang="en-US" sz="2000" noProof="0" dirty="0" smtClean="0">
                <a:solidFill>
                  <a:srgbClr val="5F5F5F"/>
                </a:solidFill>
              </a:rPr>
              <a:t>View/Print/Sign registration card</a:t>
            </a:r>
          </a:p>
          <a:p>
            <a:r>
              <a:rPr lang="en-US" sz="2000" noProof="0" dirty="0" smtClean="0">
                <a:solidFill>
                  <a:srgbClr val="5F5F5F"/>
                </a:solidFill>
              </a:rPr>
              <a:t>Add reservation to queue </a:t>
            </a:r>
          </a:p>
          <a:p>
            <a:r>
              <a:rPr lang="en-US" sz="2000" noProof="0" dirty="0" smtClean="0">
                <a:solidFill>
                  <a:srgbClr val="5F5F5F"/>
                </a:solidFill>
              </a:rPr>
              <a:t>Cancel reservation</a:t>
            </a:r>
          </a:p>
          <a:p>
            <a:r>
              <a:rPr lang="en-US" sz="2000" noProof="0" dirty="0" smtClean="0">
                <a:solidFill>
                  <a:srgbClr val="5F5F5F"/>
                </a:solidFill>
              </a:rPr>
              <a:t>Create room key (see limitations)</a:t>
            </a:r>
          </a:p>
          <a:p>
            <a:r>
              <a:rPr lang="en-US" sz="2000" noProof="0" dirty="0" smtClean="0">
                <a:solidFill>
                  <a:srgbClr val="5F5F5F"/>
                </a:solidFill>
              </a:rPr>
              <a:t>Capture credit card (see limitations)</a:t>
            </a:r>
          </a:p>
        </p:txBody>
      </p:sp>
      <p:sp>
        <p:nvSpPr>
          <p:cNvPr id="10" name="Content Placeholder 9"/>
          <p:cNvSpPr>
            <a:spLocks noGrp="1"/>
          </p:cNvSpPr>
          <p:nvPr>
            <p:ph sz="half" idx="2"/>
          </p:nvPr>
        </p:nvSpPr>
        <p:spPr>
          <a:xfrm>
            <a:off x="6246814" y="1584251"/>
            <a:ext cx="5410198" cy="4359350"/>
          </a:xfrm>
        </p:spPr>
        <p:txBody>
          <a:bodyPr/>
          <a:lstStyle/>
          <a:p>
            <a:pPr marL="0" indent="0">
              <a:buNone/>
            </a:pPr>
            <a:r>
              <a:rPr lang="en-US" sz="2000" noProof="0" dirty="0" smtClean="0">
                <a:solidFill>
                  <a:schemeClr val="accent1"/>
                </a:solidFill>
              </a:rPr>
              <a:t>Check-out</a:t>
            </a:r>
          </a:p>
          <a:p>
            <a:r>
              <a:rPr lang="en-US" sz="2000" noProof="0" dirty="0" smtClean="0">
                <a:solidFill>
                  <a:srgbClr val="5F5F5F"/>
                </a:solidFill>
              </a:rPr>
              <a:t>Post charges / articles</a:t>
            </a:r>
          </a:p>
          <a:p>
            <a:r>
              <a:rPr lang="en-US" sz="2000" noProof="0" dirty="0" smtClean="0">
                <a:solidFill>
                  <a:srgbClr val="5F5F5F"/>
                </a:solidFill>
              </a:rPr>
              <a:t>Move charges between windows</a:t>
            </a:r>
          </a:p>
          <a:p>
            <a:r>
              <a:rPr lang="en-US" sz="2000" noProof="0" dirty="0" smtClean="0">
                <a:solidFill>
                  <a:srgbClr val="5F5F5F"/>
                </a:solidFill>
              </a:rPr>
              <a:t>View/Email/Print folio</a:t>
            </a:r>
          </a:p>
          <a:p>
            <a:r>
              <a:rPr lang="en-US" sz="2000" noProof="0" dirty="0" smtClean="0">
                <a:solidFill>
                  <a:srgbClr val="5F5F5F"/>
                </a:solidFill>
              </a:rPr>
              <a:t>Check out</a:t>
            </a:r>
          </a:p>
          <a:p>
            <a:r>
              <a:rPr lang="en-US" sz="2000" noProof="0" dirty="0" smtClean="0">
                <a:solidFill>
                  <a:srgbClr val="5F5F5F"/>
                </a:solidFill>
              </a:rPr>
              <a:t>Create new billing Windows</a:t>
            </a:r>
          </a:p>
          <a:p>
            <a:r>
              <a:rPr lang="en-US" sz="2000" noProof="0" dirty="0" smtClean="0">
                <a:solidFill>
                  <a:srgbClr val="5F5F5F"/>
                </a:solidFill>
              </a:rPr>
              <a:t>Change email address</a:t>
            </a:r>
          </a:p>
          <a:p>
            <a:r>
              <a:rPr lang="en-US" sz="2000" noProof="0" dirty="0" smtClean="0">
                <a:solidFill>
                  <a:srgbClr val="5F5F5F"/>
                </a:solidFill>
              </a:rPr>
              <a:t>Add new credit card</a:t>
            </a:r>
          </a:p>
          <a:p>
            <a:endParaRPr lang="en-US" sz="2000" noProof="0" dirty="0" smtClean="0">
              <a:solidFill>
                <a:srgbClr val="5F5F5F"/>
              </a:solidFill>
            </a:endParaRPr>
          </a:p>
        </p:txBody>
      </p:sp>
      <p:sp>
        <p:nvSpPr>
          <p:cNvPr id="5" name="Footer Placeholder 4"/>
          <p:cNvSpPr>
            <a:spLocks noGrp="1"/>
          </p:cNvSpPr>
          <p:nvPr>
            <p:ph type="ftr" sz="quarter" idx="11"/>
          </p:nvPr>
        </p:nvSpPr>
        <p:spPr>
          <a:prstGeom prst="rect">
            <a:avLst/>
          </a:prstGeom>
        </p:spPr>
        <p:txBody>
          <a:bodyPr/>
          <a:lstStyle/>
          <a:p>
            <a:r>
              <a:rPr lang="en-US" smtClean="0"/>
              <a:t>Oracle Confidential</a:t>
            </a:r>
            <a:endParaRPr lang="en-US" dirty="0"/>
          </a:p>
        </p:txBody>
      </p:sp>
      <p:sp>
        <p:nvSpPr>
          <p:cNvPr id="2" name="Rectangle 1"/>
          <p:cNvSpPr/>
          <p:nvPr/>
        </p:nvSpPr>
        <p:spPr>
          <a:xfrm>
            <a:off x="437921" y="1040369"/>
            <a:ext cx="3849195" cy="461665"/>
          </a:xfrm>
          <a:prstGeom prst="rect">
            <a:avLst/>
          </a:prstGeom>
        </p:spPr>
        <p:txBody>
          <a:bodyPr wrap="none">
            <a:spAutoFit/>
          </a:bodyPr>
          <a:lstStyle/>
          <a:p>
            <a:pPr marL="0" indent="0">
              <a:buNone/>
            </a:pPr>
            <a:r>
              <a:rPr lang="en-US" sz="2400" dirty="0"/>
              <a:t>On</a:t>
            </a:r>
            <a:r>
              <a:rPr lang="en-US" sz="2400" dirty="0">
                <a:solidFill>
                  <a:srgbClr val="FF0000"/>
                </a:solidFill>
              </a:rPr>
              <a:t> </a:t>
            </a:r>
            <a:r>
              <a:rPr lang="en-US" sz="2400" dirty="0" smtClean="0">
                <a:solidFill>
                  <a:srgbClr val="FF0000"/>
                </a:solidFill>
              </a:rPr>
              <a:t>Windows </a:t>
            </a:r>
            <a:r>
              <a:rPr lang="en-US" sz="2400" dirty="0" smtClean="0">
                <a:solidFill>
                  <a:schemeClr val="bg1">
                    <a:lumMod val="50000"/>
                  </a:schemeClr>
                </a:solidFill>
              </a:rPr>
              <a:t>and</a:t>
            </a:r>
            <a:r>
              <a:rPr lang="en-US" sz="2400" dirty="0" smtClean="0">
                <a:solidFill>
                  <a:srgbClr val="FF0000"/>
                </a:solidFill>
              </a:rPr>
              <a:t> iPad </a:t>
            </a:r>
            <a:r>
              <a:rPr lang="en-US" sz="2400" dirty="0" smtClean="0"/>
              <a:t>tablets</a:t>
            </a:r>
            <a:endParaRPr lang="en-AU" sz="2400" dirty="0"/>
          </a:p>
        </p:txBody>
      </p:sp>
      <p:pic>
        <p:nvPicPr>
          <p:cNvPr id="4" name="Picture 3"/>
          <p:cNvPicPr>
            <a:picLocks noChangeAspect="1"/>
          </p:cNvPicPr>
          <p:nvPr/>
        </p:nvPicPr>
        <p:blipFill>
          <a:blip r:embed="rId3"/>
          <a:stretch>
            <a:fillRect/>
          </a:stretch>
        </p:blipFill>
        <p:spPr>
          <a:xfrm>
            <a:off x="10853966" y="5689022"/>
            <a:ext cx="266700" cy="190500"/>
          </a:xfrm>
          <a:prstGeom prst="rect">
            <a:avLst/>
          </a:prstGeom>
        </p:spPr>
      </p:pic>
      <p:pic>
        <p:nvPicPr>
          <p:cNvPr id="6" name="Picture 5"/>
          <p:cNvPicPr>
            <a:picLocks noChangeAspect="1"/>
          </p:cNvPicPr>
          <p:nvPr/>
        </p:nvPicPr>
        <p:blipFill>
          <a:blip r:embed="rId4"/>
          <a:stretch>
            <a:fillRect/>
          </a:stretch>
        </p:blipFill>
        <p:spPr>
          <a:xfrm>
            <a:off x="9185689" y="4207865"/>
            <a:ext cx="2714503" cy="1965548"/>
          </a:xfrm>
          <a:prstGeom prst="rect">
            <a:avLst/>
          </a:prstGeom>
        </p:spPr>
      </p:pic>
      <p:pic>
        <p:nvPicPr>
          <p:cNvPr id="7" name="Picture 6"/>
          <p:cNvPicPr>
            <a:picLocks noChangeAspect="1"/>
          </p:cNvPicPr>
          <p:nvPr/>
        </p:nvPicPr>
        <p:blipFill>
          <a:blip r:embed="rId5"/>
          <a:stretch>
            <a:fillRect/>
          </a:stretch>
        </p:blipFill>
        <p:spPr>
          <a:xfrm>
            <a:off x="3838346" y="1502034"/>
            <a:ext cx="1972198" cy="1603880"/>
          </a:xfrm>
          <a:prstGeom prst="rect">
            <a:avLst/>
          </a:prstGeom>
        </p:spPr>
      </p:pic>
    </p:spTree>
    <p:extLst>
      <p:ext uri="{BB962C8B-B14F-4D97-AF65-F5344CB8AC3E}">
        <p14:creationId xmlns:p14="http://schemas.microsoft.com/office/powerpoint/2010/main" val="9588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31812" y="406400"/>
            <a:ext cx="11125200" cy="710019"/>
          </a:xfrm>
        </p:spPr>
        <p:txBody>
          <a:bodyPr anchor="b"/>
          <a:lstStyle/>
          <a:p>
            <a:r>
              <a:rPr lang="en-US" noProof="0" dirty="0" smtClean="0">
                <a:latin typeface="+mn-lt"/>
              </a:rPr>
              <a:t>Hotel Mobile </a:t>
            </a:r>
            <a:r>
              <a:rPr lang="en-US" noProof="0" dirty="0" smtClean="0"/>
              <a:t>features</a:t>
            </a:r>
            <a:endParaRPr lang="en-US" noProof="0" dirty="0"/>
          </a:p>
        </p:txBody>
      </p:sp>
      <p:sp>
        <p:nvSpPr>
          <p:cNvPr id="3" name="Content Placeholder 2"/>
          <p:cNvSpPr>
            <a:spLocks noGrp="1"/>
          </p:cNvSpPr>
          <p:nvPr>
            <p:ph sz="half" idx="1"/>
          </p:nvPr>
        </p:nvSpPr>
        <p:spPr>
          <a:xfrm>
            <a:off x="531813" y="1584251"/>
            <a:ext cx="5410199" cy="4359350"/>
          </a:xfrm>
        </p:spPr>
        <p:txBody>
          <a:bodyPr/>
          <a:lstStyle/>
          <a:p>
            <a:pPr marL="0" indent="0">
              <a:buNone/>
            </a:pPr>
            <a:r>
              <a:rPr lang="en-US" sz="2000" noProof="0" dirty="0" smtClean="0">
                <a:solidFill>
                  <a:schemeClr val="accent1"/>
                </a:solidFill>
              </a:rPr>
              <a:t>Housekeeping</a:t>
            </a:r>
          </a:p>
          <a:p>
            <a:r>
              <a:rPr lang="en-US" sz="2000" noProof="0" dirty="0" smtClean="0">
                <a:solidFill>
                  <a:srgbClr val="5F5F5F"/>
                </a:solidFill>
              </a:rPr>
              <a:t>List rooms with filters</a:t>
            </a:r>
          </a:p>
          <a:p>
            <a:r>
              <a:rPr lang="en-US" sz="2000" noProof="0" dirty="0" smtClean="0">
                <a:solidFill>
                  <a:srgbClr val="5F5F5F"/>
                </a:solidFill>
              </a:rPr>
              <a:t>View reservation info</a:t>
            </a:r>
          </a:p>
          <a:p>
            <a:r>
              <a:rPr lang="en-US" sz="2000" noProof="0" dirty="0" smtClean="0">
                <a:solidFill>
                  <a:srgbClr val="5F5F5F"/>
                </a:solidFill>
              </a:rPr>
              <a:t>Update housekeeping status (dirty, clean, etc.)</a:t>
            </a:r>
          </a:p>
          <a:p>
            <a:r>
              <a:rPr lang="en-US" sz="2000" noProof="0" dirty="0" smtClean="0">
                <a:solidFill>
                  <a:srgbClr val="5F5F5F"/>
                </a:solidFill>
              </a:rPr>
              <a:t>Update front desk status (occupied, vacant)</a:t>
            </a:r>
          </a:p>
          <a:p>
            <a:r>
              <a:rPr lang="en-US" sz="2000" noProof="0" dirty="0" smtClean="0">
                <a:solidFill>
                  <a:srgbClr val="5F5F5F"/>
                </a:solidFill>
              </a:rPr>
              <a:t>Queue room indicator and wait time</a:t>
            </a:r>
          </a:p>
          <a:p>
            <a:r>
              <a:rPr lang="en-US" sz="2000" noProof="0" dirty="0" smtClean="0">
                <a:solidFill>
                  <a:srgbClr val="5F5F5F"/>
                </a:solidFill>
              </a:rPr>
              <a:t>VIP and Loyalty indicators</a:t>
            </a:r>
          </a:p>
          <a:p>
            <a:r>
              <a:rPr lang="en-US" sz="2000" noProof="0" dirty="0" smtClean="0">
                <a:solidFill>
                  <a:srgbClr val="5F5F5F"/>
                </a:solidFill>
              </a:rPr>
              <a:t>Show my rooms</a:t>
            </a:r>
          </a:p>
          <a:p>
            <a:r>
              <a:rPr lang="en-US" sz="2000" dirty="0" smtClean="0">
                <a:solidFill>
                  <a:srgbClr val="5F5F5F"/>
                </a:solidFill>
              </a:rPr>
              <a:t>Linen &amp; towel change indicator</a:t>
            </a:r>
          </a:p>
          <a:p>
            <a:r>
              <a:rPr lang="de-DE" sz="2000" noProof="0" dirty="0" smtClean="0">
                <a:solidFill>
                  <a:srgbClr val="5F5F5F"/>
                </a:solidFill>
              </a:rPr>
              <a:t>Minibar article posting</a:t>
            </a:r>
            <a:endParaRPr lang="en-US" sz="2000" noProof="0" dirty="0" smtClean="0">
              <a:solidFill>
                <a:srgbClr val="5F5F5F"/>
              </a:solidFill>
            </a:endParaRPr>
          </a:p>
          <a:p>
            <a:endParaRPr lang="en-US" sz="2000" noProof="0" dirty="0" smtClean="0">
              <a:solidFill>
                <a:srgbClr val="5F5F5F"/>
              </a:solidFill>
            </a:endParaRPr>
          </a:p>
          <a:p>
            <a:pPr marL="0" indent="0">
              <a:buNone/>
            </a:pPr>
            <a:endParaRPr lang="en-US" sz="2000" noProof="0" dirty="0" smtClean="0">
              <a:solidFill>
                <a:srgbClr val="5F5F5F"/>
              </a:solidFill>
            </a:endParaRPr>
          </a:p>
        </p:txBody>
      </p:sp>
      <p:sp>
        <p:nvSpPr>
          <p:cNvPr id="10" name="Content Placeholder 9"/>
          <p:cNvSpPr>
            <a:spLocks noGrp="1"/>
          </p:cNvSpPr>
          <p:nvPr>
            <p:ph sz="half" idx="2"/>
          </p:nvPr>
        </p:nvSpPr>
        <p:spPr>
          <a:xfrm>
            <a:off x="6246814" y="1584251"/>
            <a:ext cx="5410198" cy="4359350"/>
          </a:xfrm>
        </p:spPr>
        <p:txBody>
          <a:bodyPr/>
          <a:lstStyle/>
          <a:p>
            <a:pPr marL="0" indent="0">
              <a:buNone/>
            </a:pPr>
            <a:r>
              <a:rPr lang="en-US" sz="2000" noProof="0" dirty="0" smtClean="0">
                <a:solidFill>
                  <a:schemeClr val="accent1"/>
                </a:solidFill>
              </a:rPr>
              <a:t>Maintenance</a:t>
            </a:r>
          </a:p>
          <a:p>
            <a:r>
              <a:rPr lang="en-US" sz="2000" noProof="0" dirty="0" smtClean="0">
                <a:solidFill>
                  <a:srgbClr val="5F5F5F"/>
                </a:solidFill>
              </a:rPr>
              <a:t>View and create maintenance requests</a:t>
            </a:r>
          </a:p>
          <a:p>
            <a:r>
              <a:rPr lang="en-US" sz="2000" noProof="0" dirty="0" smtClean="0">
                <a:solidFill>
                  <a:srgbClr val="5F5F5F"/>
                </a:solidFill>
              </a:rPr>
              <a:t>Resolve requests</a:t>
            </a:r>
          </a:p>
          <a:p>
            <a:r>
              <a:rPr lang="en-US" sz="2000" noProof="0" dirty="0" smtClean="0">
                <a:solidFill>
                  <a:srgbClr val="5F5F5F"/>
                </a:solidFill>
              </a:rPr>
              <a:t>Add maintenance picture</a:t>
            </a:r>
          </a:p>
          <a:p>
            <a:r>
              <a:rPr lang="en-US" sz="2000" noProof="0" dirty="0" smtClean="0">
                <a:solidFill>
                  <a:srgbClr val="5F5F5F"/>
                </a:solidFill>
              </a:rPr>
              <a:t>Update comments</a:t>
            </a:r>
          </a:p>
          <a:p>
            <a:r>
              <a:rPr lang="en-US" sz="2000" noProof="0" dirty="0" smtClean="0">
                <a:solidFill>
                  <a:srgbClr val="5F5F5F"/>
                </a:solidFill>
              </a:rPr>
              <a:t>Enhanced maintenance tasks</a:t>
            </a:r>
          </a:p>
          <a:p>
            <a:pPr marL="0" indent="0">
              <a:buNone/>
            </a:pPr>
            <a:r>
              <a:rPr lang="en-US" sz="2000" noProof="0" dirty="0" smtClean="0">
                <a:solidFill>
                  <a:srgbClr val="5F5F5F"/>
                </a:solidFill>
              </a:rPr>
              <a:t/>
            </a:r>
            <a:br>
              <a:rPr lang="en-US" sz="2000" noProof="0" dirty="0" smtClean="0">
                <a:solidFill>
                  <a:srgbClr val="5F5F5F"/>
                </a:solidFill>
              </a:rPr>
            </a:br>
            <a:r>
              <a:rPr lang="en-US" sz="2000" noProof="0" dirty="0" smtClean="0">
                <a:solidFill>
                  <a:srgbClr val="5F5F5F"/>
                </a:solidFill>
              </a:rPr>
              <a:t/>
            </a:r>
            <a:br>
              <a:rPr lang="en-US" sz="2000" noProof="0" dirty="0" smtClean="0">
                <a:solidFill>
                  <a:srgbClr val="5F5F5F"/>
                </a:solidFill>
              </a:rPr>
            </a:br>
            <a:r>
              <a:rPr lang="en-US" sz="2000" noProof="0" dirty="0" smtClean="0">
                <a:solidFill>
                  <a:srgbClr val="5F5F5F"/>
                </a:solidFill>
              </a:rPr>
              <a:t/>
            </a:r>
            <a:br>
              <a:rPr lang="en-US" sz="2000" noProof="0" dirty="0" smtClean="0">
                <a:solidFill>
                  <a:srgbClr val="5F5F5F"/>
                </a:solidFill>
              </a:rPr>
            </a:br>
            <a:endParaRPr lang="en-US" sz="2000" noProof="0" dirty="0" smtClean="0">
              <a:solidFill>
                <a:srgbClr val="5F5F5F"/>
              </a:solidFill>
            </a:endParaRPr>
          </a:p>
          <a:p>
            <a:pPr marL="0" indent="0">
              <a:buNone/>
            </a:pPr>
            <a:endParaRPr lang="en-US" sz="2000" noProof="0" dirty="0">
              <a:solidFill>
                <a:srgbClr val="5F5F5F"/>
              </a:solidFill>
            </a:endParaRPr>
          </a:p>
        </p:txBody>
      </p:sp>
      <p:sp>
        <p:nvSpPr>
          <p:cNvPr id="5" name="Footer Placeholder 4"/>
          <p:cNvSpPr>
            <a:spLocks noGrp="1"/>
          </p:cNvSpPr>
          <p:nvPr>
            <p:ph type="ftr" sz="quarter" idx="11"/>
          </p:nvPr>
        </p:nvSpPr>
        <p:spPr>
          <a:prstGeom prst="rect">
            <a:avLst/>
          </a:prstGeom>
        </p:spPr>
        <p:txBody>
          <a:bodyPr/>
          <a:lstStyle/>
          <a:p>
            <a:r>
              <a:rPr lang="en-US" smtClean="0"/>
              <a:t>Oracle Confidential</a:t>
            </a:r>
            <a:endParaRPr lang="en-US" dirty="0"/>
          </a:p>
        </p:txBody>
      </p:sp>
      <p:sp>
        <p:nvSpPr>
          <p:cNvPr id="2" name="Rectangle 1"/>
          <p:cNvSpPr/>
          <p:nvPr/>
        </p:nvSpPr>
        <p:spPr>
          <a:xfrm>
            <a:off x="437921" y="1040369"/>
            <a:ext cx="3849195" cy="461665"/>
          </a:xfrm>
          <a:prstGeom prst="rect">
            <a:avLst/>
          </a:prstGeom>
        </p:spPr>
        <p:txBody>
          <a:bodyPr wrap="none">
            <a:spAutoFit/>
          </a:bodyPr>
          <a:lstStyle/>
          <a:p>
            <a:pPr marL="0" indent="0">
              <a:buNone/>
            </a:pPr>
            <a:r>
              <a:rPr lang="en-US" sz="2400" dirty="0"/>
              <a:t>On</a:t>
            </a:r>
            <a:r>
              <a:rPr lang="en-US" sz="2400" dirty="0">
                <a:solidFill>
                  <a:srgbClr val="FF0000"/>
                </a:solidFill>
              </a:rPr>
              <a:t> Windows </a:t>
            </a:r>
            <a:r>
              <a:rPr lang="en-US" sz="2400" dirty="0" smtClean="0"/>
              <a:t>and </a:t>
            </a:r>
            <a:r>
              <a:rPr lang="en-US" sz="2400" dirty="0" smtClean="0">
                <a:solidFill>
                  <a:srgbClr val="FF0000"/>
                </a:solidFill>
              </a:rPr>
              <a:t>iPad </a:t>
            </a:r>
            <a:r>
              <a:rPr lang="en-US" sz="2400" dirty="0" smtClean="0"/>
              <a:t>tablets</a:t>
            </a:r>
            <a:endParaRPr lang="en-AU" sz="2400" dirty="0"/>
          </a:p>
        </p:txBody>
      </p:sp>
      <p:pic>
        <p:nvPicPr>
          <p:cNvPr id="8" name="Picture 7"/>
          <p:cNvPicPr>
            <a:picLocks noChangeAspect="1"/>
          </p:cNvPicPr>
          <p:nvPr/>
        </p:nvPicPr>
        <p:blipFill>
          <a:blip r:embed="rId3"/>
          <a:stretch>
            <a:fillRect/>
          </a:stretch>
        </p:blipFill>
        <p:spPr>
          <a:xfrm>
            <a:off x="9010650" y="3924405"/>
            <a:ext cx="2968111" cy="2149184"/>
          </a:xfrm>
          <a:prstGeom prst="rect">
            <a:avLst/>
          </a:prstGeom>
        </p:spPr>
      </p:pic>
    </p:spTree>
    <p:extLst>
      <p:ext uri="{BB962C8B-B14F-4D97-AF65-F5344CB8AC3E}">
        <p14:creationId xmlns:p14="http://schemas.microsoft.com/office/powerpoint/2010/main" val="224500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31812" y="406400"/>
            <a:ext cx="11125200" cy="710019"/>
          </a:xfrm>
        </p:spPr>
        <p:txBody>
          <a:bodyPr anchor="b"/>
          <a:lstStyle/>
          <a:p>
            <a:r>
              <a:rPr lang="en-US" noProof="0" dirty="0" smtClean="0">
                <a:latin typeface="+mn-lt"/>
              </a:rPr>
              <a:t>Hotel Mobile </a:t>
            </a:r>
            <a:r>
              <a:rPr lang="en-US" noProof="0" dirty="0" smtClean="0"/>
              <a:t>features</a:t>
            </a:r>
            <a:endParaRPr lang="en-US" noProof="0" dirty="0"/>
          </a:p>
        </p:txBody>
      </p:sp>
      <p:sp>
        <p:nvSpPr>
          <p:cNvPr id="3" name="Content Placeholder 2"/>
          <p:cNvSpPr>
            <a:spLocks noGrp="1"/>
          </p:cNvSpPr>
          <p:nvPr>
            <p:ph sz="half" idx="1"/>
          </p:nvPr>
        </p:nvSpPr>
        <p:spPr>
          <a:xfrm>
            <a:off x="531813" y="1584251"/>
            <a:ext cx="5410199" cy="4359350"/>
          </a:xfrm>
        </p:spPr>
        <p:txBody>
          <a:bodyPr/>
          <a:lstStyle/>
          <a:p>
            <a:pPr marL="0" indent="0">
              <a:buNone/>
            </a:pPr>
            <a:r>
              <a:rPr lang="en-US" sz="2000" noProof="0" dirty="0" smtClean="0">
                <a:solidFill>
                  <a:schemeClr val="accent1"/>
                </a:solidFill>
              </a:rPr>
              <a:t>Housekeeping</a:t>
            </a:r>
          </a:p>
          <a:p>
            <a:r>
              <a:rPr lang="en-US" sz="2000" noProof="0" dirty="0" smtClean="0">
                <a:solidFill>
                  <a:srgbClr val="5F5F5F"/>
                </a:solidFill>
              </a:rPr>
              <a:t>List rooms with filters</a:t>
            </a:r>
          </a:p>
          <a:p>
            <a:r>
              <a:rPr lang="en-US" sz="2000" noProof="0" dirty="0" smtClean="0">
                <a:solidFill>
                  <a:srgbClr val="5F5F5F"/>
                </a:solidFill>
              </a:rPr>
              <a:t>View reservation info</a:t>
            </a:r>
          </a:p>
          <a:p>
            <a:r>
              <a:rPr lang="en-US" sz="2000" noProof="0" dirty="0" smtClean="0">
                <a:solidFill>
                  <a:srgbClr val="5F5F5F"/>
                </a:solidFill>
              </a:rPr>
              <a:t>Update housekeeping status (dirty, clean, etc.)</a:t>
            </a:r>
          </a:p>
          <a:p>
            <a:r>
              <a:rPr lang="en-US" sz="2000" noProof="0" dirty="0" smtClean="0">
                <a:solidFill>
                  <a:srgbClr val="5F5F5F"/>
                </a:solidFill>
              </a:rPr>
              <a:t>Update front desk status (occupied, vacant)</a:t>
            </a:r>
          </a:p>
          <a:p>
            <a:r>
              <a:rPr lang="en-US" sz="2000" noProof="0" dirty="0" smtClean="0">
                <a:solidFill>
                  <a:srgbClr val="5F5F5F"/>
                </a:solidFill>
              </a:rPr>
              <a:t>Queue room indicator and wait time</a:t>
            </a:r>
          </a:p>
          <a:p>
            <a:r>
              <a:rPr lang="en-US" sz="2000" noProof="0" dirty="0" smtClean="0">
                <a:solidFill>
                  <a:srgbClr val="5F5F5F"/>
                </a:solidFill>
              </a:rPr>
              <a:t>VIP and Loyalty indicators</a:t>
            </a:r>
          </a:p>
          <a:p>
            <a:r>
              <a:rPr lang="en-US" sz="2000" noProof="0" dirty="0" smtClean="0">
                <a:solidFill>
                  <a:srgbClr val="5F5F5F"/>
                </a:solidFill>
              </a:rPr>
              <a:t>Show my rooms</a:t>
            </a:r>
          </a:p>
          <a:p>
            <a:r>
              <a:rPr lang="en-US" sz="2000" dirty="0">
                <a:solidFill>
                  <a:srgbClr val="5F5F5F"/>
                </a:solidFill>
              </a:rPr>
              <a:t>Linen &amp; towel change </a:t>
            </a:r>
            <a:r>
              <a:rPr lang="en-US" sz="2000" dirty="0" smtClean="0">
                <a:solidFill>
                  <a:srgbClr val="5F5F5F"/>
                </a:solidFill>
              </a:rPr>
              <a:t>indicator</a:t>
            </a:r>
          </a:p>
          <a:p>
            <a:r>
              <a:rPr lang="de-DE" sz="2000" dirty="0">
                <a:solidFill>
                  <a:srgbClr val="5F5F5F"/>
                </a:solidFill>
              </a:rPr>
              <a:t>Minibar article </a:t>
            </a:r>
            <a:r>
              <a:rPr lang="de-DE" sz="2000" dirty="0" smtClean="0">
                <a:solidFill>
                  <a:srgbClr val="5F5F5F"/>
                </a:solidFill>
              </a:rPr>
              <a:t>posting </a:t>
            </a:r>
            <a:endParaRPr lang="en-US" sz="2000" dirty="0">
              <a:solidFill>
                <a:srgbClr val="5F5F5F"/>
              </a:solidFill>
            </a:endParaRPr>
          </a:p>
          <a:p>
            <a:endParaRPr lang="en-US" sz="2000" dirty="0">
              <a:solidFill>
                <a:srgbClr val="5F5F5F"/>
              </a:solidFill>
            </a:endParaRPr>
          </a:p>
          <a:p>
            <a:endParaRPr lang="en-US" sz="2000" noProof="0" dirty="0" smtClean="0">
              <a:solidFill>
                <a:srgbClr val="5F5F5F"/>
              </a:solidFill>
            </a:endParaRPr>
          </a:p>
          <a:p>
            <a:endParaRPr lang="en-US" sz="2000" noProof="0" dirty="0" smtClean="0">
              <a:solidFill>
                <a:srgbClr val="5F5F5F"/>
              </a:solidFill>
            </a:endParaRPr>
          </a:p>
          <a:p>
            <a:pPr marL="0" indent="0">
              <a:buNone/>
            </a:pPr>
            <a:endParaRPr lang="en-US" sz="2000" noProof="0" dirty="0" smtClean="0">
              <a:solidFill>
                <a:srgbClr val="5F5F5F"/>
              </a:solidFill>
            </a:endParaRPr>
          </a:p>
        </p:txBody>
      </p:sp>
      <p:sp>
        <p:nvSpPr>
          <p:cNvPr id="10" name="Content Placeholder 9"/>
          <p:cNvSpPr>
            <a:spLocks noGrp="1"/>
          </p:cNvSpPr>
          <p:nvPr>
            <p:ph sz="half" idx="2"/>
          </p:nvPr>
        </p:nvSpPr>
        <p:spPr>
          <a:xfrm>
            <a:off x="6246814" y="1584251"/>
            <a:ext cx="5410198" cy="4359350"/>
          </a:xfrm>
        </p:spPr>
        <p:txBody>
          <a:bodyPr/>
          <a:lstStyle/>
          <a:p>
            <a:pPr marL="0" indent="0">
              <a:buNone/>
            </a:pPr>
            <a:r>
              <a:rPr lang="en-US" sz="2000" noProof="0" dirty="0" smtClean="0">
                <a:solidFill>
                  <a:schemeClr val="accent1"/>
                </a:solidFill>
              </a:rPr>
              <a:t>Maintenance</a:t>
            </a:r>
          </a:p>
          <a:p>
            <a:r>
              <a:rPr lang="en-US" sz="2000" noProof="0" dirty="0" smtClean="0">
                <a:solidFill>
                  <a:srgbClr val="5F5F5F"/>
                </a:solidFill>
              </a:rPr>
              <a:t>View and create maintenance requests</a:t>
            </a:r>
          </a:p>
          <a:p>
            <a:r>
              <a:rPr lang="en-US" sz="2000" noProof="0" dirty="0" smtClean="0">
                <a:solidFill>
                  <a:srgbClr val="5F5F5F"/>
                </a:solidFill>
              </a:rPr>
              <a:t>Resolve requests</a:t>
            </a:r>
          </a:p>
          <a:p>
            <a:r>
              <a:rPr lang="en-US" sz="2000" noProof="0" dirty="0" smtClean="0">
                <a:solidFill>
                  <a:srgbClr val="5F5F5F"/>
                </a:solidFill>
              </a:rPr>
              <a:t>Add maintenance picture</a:t>
            </a:r>
          </a:p>
          <a:p>
            <a:r>
              <a:rPr lang="en-US" sz="2000" noProof="0" dirty="0" smtClean="0">
                <a:solidFill>
                  <a:srgbClr val="5F5F5F"/>
                </a:solidFill>
              </a:rPr>
              <a:t>Update comments</a:t>
            </a:r>
          </a:p>
          <a:p>
            <a:r>
              <a:rPr lang="en-US" sz="2000" noProof="0" dirty="0" smtClean="0">
                <a:solidFill>
                  <a:srgbClr val="5F5F5F"/>
                </a:solidFill>
              </a:rPr>
              <a:t>Enhanced maintenance tasks</a:t>
            </a:r>
          </a:p>
          <a:p>
            <a:pPr marL="0" indent="0">
              <a:buNone/>
            </a:pPr>
            <a:r>
              <a:rPr lang="en-US" sz="2000" noProof="0" dirty="0" smtClean="0">
                <a:solidFill>
                  <a:srgbClr val="5F5F5F"/>
                </a:solidFill>
              </a:rPr>
              <a:t/>
            </a:r>
            <a:br>
              <a:rPr lang="en-US" sz="2000" noProof="0" dirty="0" smtClean="0">
                <a:solidFill>
                  <a:srgbClr val="5F5F5F"/>
                </a:solidFill>
              </a:rPr>
            </a:br>
            <a:r>
              <a:rPr lang="en-US" sz="2000" noProof="0" dirty="0" smtClean="0">
                <a:solidFill>
                  <a:srgbClr val="5F5F5F"/>
                </a:solidFill>
              </a:rPr>
              <a:t/>
            </a:r>
            <a:br>
              <a:rPr lang="en-US" sz="2000" noProof="0" dirty="0" smtClean="0">
                <a:solidFill>
                  <a:srgbClr val="5F5F5F"/>
                </a:solidFill>
              </a:rPr>
            </a:br>
            <a:r>
              <a:rPr lang="en-US" sz="2000" noProof="0" dirty="0" smtClean="0">
                <a:solidFill>
                  <a:srgbClr val="5F5F5F"/>
                </a:solidFill>
              </a:rPr>
              <a:t/>
            </a:r>
            <a:br>
              <a:rPr lang="en-US" sz="2000" noProof="0" dirty="0" smtClean="0">
                <a:solidFill>
                  <a:srgbClr val="5F5F5F"/>
                </a:solidFill>
              </a:rPr>
            </a:br>
            <a:endParaRPr lang="en-US" sz="2000" noProof="0" dirty="0" smtClean="0">
              <a:solidFill>
                <a:srgbClr val="5F5F5F"/>
              </a:solidFill>
            </a:endParaRPr>
          </a:p>
          <a:p>
            <a:pPr marL="0" indent="0">
              <a:buNone/>
            </a:pPr>
            <a:endParaRPr lang="en-US" sz="2000" noProof="0" dirty="0">
              <a:solidFill>
                <a:srgbClr val="5F5F5F"/>
              </a:solidFill>
            </a:endParaRPr>
          </a:p>
        </p:txBody>
      </p:sp>
      <p:sp>
        <p:nvSpPr>
          <p:cNvPr id="5" name="Footer Placeholder 4"/>
          <p:cNvSpPr>
            <a:spLocks noGrp="1"/>
          </p:cNvSpPr>
          <p:nvPr>
            <p:ph type="ftr" sz="quarter" idx="11"/>
          </p:nvPr>
        </p:nvSpPr>
        <p:spPr>
          <a:prstGeom prst="rect">
            <a:avLst/>
          </a:prstGeom>
        </p:spPr>
        <p:txBody>
          <a:bodyPr/>
          <a:lstStyle/>
          <a:p>
            <a:r>
              <a:rPr lang="en-US" smtClean="0"/>
              <a:t>Oracle Confidential</a:t>
            </a:r>
            <a:endParaRPr lang="en-US" dirty="0"/>
          </a:p>
        </p:txBody>
      </p:sp>
      <p:sp>
        <p:nvSpPr>
          <p:cNvPr id="2" name="Rectangle 1"/>
          <p:cNvSpPr/>
          <p:nvPr/>
        </p:nvSpPr>
        <p:spPr>
          <a:xfrm>
            <a:off x="437921" y="1040369"/>
            <a:ext cx="3632598" cy="461665"/>
          </a:xfrm>
          <a:prstGeom prst="rect">
            <a:avLst/>
          </a:prstGeom>
        </p:spPr>
        <p:txBody>
          <a:bodyPr wrap="none">
            <a:spAutoFit/>
          </a:bodyPr>
          <a:lstStyle/>
          <a:p>
            <a:pPr marL="0" indent="0">
              <a:buNone/>
            </a:pPr>
            <a:r>
              <a:rPr lang="en-US" sz="2400" dirty="0"/>
              <a:t>On</a:t>
            </a:r>
            <a:r>
              <a:rPr lang="en-US" sz="2400" dirty="0">
                <a:solidFill>
                  <a:srgbClr val="FF0000"/>
                </a:solidFill>
              </a:rPr>
              <a:t> </a:t>
            </a:r>
            <a:r>
              <a:rPr lang="en-US" sz="2400" dirty="0" smtClean="0">
                <a:solidFill>
                  <a:srgbClr val="FF0000"/>
                </a:solidFill>
              </a:rPr>
              <a:t>iOS </a:t>
            </a:r>
            <a:r>
              <a:rPr lang="en-US" sz="2400" dirty="0" smtClean="0">
                <a:solidFill>
                  <a:schemeClr val="bg1">
                    <a:lumMod val="50000"/>
                  </a:schemeClr>
                </a:solidFill>
              </a:rPr>
              <a:t>and</a:t>
            </a:r>
            <a:r>
              <a:rPr lang="en-US" sz="2400" dirty="0" smtClean="0">
                <a:solidFill>
                  <a:srgbClr val="FF0000"/>
                </a:solidFill>
              </a:rPr>
              <a:t> Android </a:t>
            </a:r>
            <a:r>
              <a:rPr lang="en-US" sz="2400" dirty="0" smtClean="0"/>
              <a:t>phones</a:t>
            </a:r>
            <a:endParaRPr lang="en-AU" sz="2400" dirty="0"/>
          </a:p>
        </p:txBody>
      </p:sp>
      <p:pic>
        <p:nvPicPr>
          <p:cNvPr id="11" name="Picture 10"/>
          <p:cNvPicPr>
            <a:picLocks noChangeAspect="1"/>
          </p:cNvPicPr>
          <p:nvPr/>
        </p:nvPicPr>
        <p:blipFill>
          <a:blip r:embed="rId3" cstate="print"/>
          <a:stretch>
            <a:fillRect/>
          </a:stretch>
        </p:blipFill>
        <p:spPr>
          <a:xfrm>
            <a:off x="10194733" y="2602523"/>
            <a:ext cx="1691064" cy="3545686"/>
          </a:xfrm>
          <a:prstGeom prst="rect">
            <a:avLst/>
          </a:prstGeom>
        </p:spPr>
      </p:pic>
    </p:spTree>
    <p:extLst>
      <p:ext uri="{BB962C8B-B14F-4D97-AF65-F5344CB8AC3E}">
        <p14:creationId xmlns:p14="http://schemas.microsoft.com/office/powerpoint/2010/main" val="227592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17935" r="17935"/>
          <a:stretch>
            <a:fillRect/>
          </a:stretch>
        </p:blipFill>
        <p:spPr/>
      </p:pic>
      <p:sp>
        <p:nvSpPr>
          <p:cNvPr id="6" name="Text Placeholder 5"/>
          <p:cNvSpPr>
            <a:spLocks noGrp="1" noChangeAspect="1"/>
          </p:cNvSpPr>
          <p:nvPr>
            <p:ph type="body" sz="half" idx="2"/>
          </p:nvPr>
        </p:nvSpPr>
        <p:spPr>
          <a:xfrm>
            <a:off x="531813" y="4701396"/>
            <a:ext cx="3405226" cy="1217360"/>
          </a:xfrm>
        </p:spPr>
        <p:txBody>
          <a:bodyPr/>
          <a:lstStyle/>
          <a:p>
            <a:r>
              <a:rPr lang="en-US" noProof="0" dirty="0" smtClean="0"/>
              <a:t>Tablet Tutorial how to change the Housekeeping and Maintenance Status</a:t>
            </a:r>
          </a:p>
        </p:txBody>
      </p:sp>
      <p:sp>
        <p:nvSpPr>
          <p:cNvPr id="5" name="Footer Placeholder 4"/>
          <p:cNvSpPr>
            <a:spLocks noGrp="1"/>
          </p:cNvSpPr>
          <p:nvPr>
            <p:ph type="ftr" sz="quarter" idx="11"/>
          </p:nvPr>
        </p:nvSpPr>
        <p:spPr>
          <a:prstGeom prst="rect">
            <a:avLst/>
          </a:prstGeom>
        </p:spPr>
        <p:txBody>
          <a:bodyPr/>
          <a:lstStyle/>
          <a:p>
            <a:r>
              <a:rPr lang="en-US" dirty="0" smtClean="0"/>
              <a:t>Oracle Confidential – Internal</a:t>
            </a:r>
            <a:endParaRPr lang="en-US" dirty="0"/>
          </a:p>
        </p:txBody>
      </p:sp>
      <p:sp>
        <p:nvSpPr>
          <p:cNvPr id="11" name="Text Placeholder 10"/>
          <p:cNvSpPr>
            <a:spLocks noGrp="1"/>
          </p:cNvSpPr>
          <p:nvPr>
            <p:ph type="body" sz="half" idx="14"/>
          </p:nvPr>
        </p:nvSpPr>
        <p:spPr/>
        <p:txBody>
          <a:bodyPr/>
          <a:lstStyle/>
          <a:p>
            <a:r>
              <a:rPr lang="en-US" noProof="0" dirty="0" smtClean="0"/>
              <a:t>Tablet Tutorial outlining the common Icons used in the App</a:t>
            </a:r>
            <a:endParaRPr lang="en-US" noProof="0" dirty="0"/>
          </a:p>
        </p:txBody>
      </p:sp>
      <p:pic>
        <p:nvPicPr>
          <p:cNvPr id="17" name="Picture Placeholder 16"/>
          <p:cNvPicPr preferRelativeResize="0">
            <a:picLocks noGrp="1"/>
          </p:cNvPicPr>
          <p:nvPr>
            <p:ph type="pic" idx="15"/>
          </p:nvPr>
        </p:nvPicPr>
        <p:blipFill rotWithShape="1">
          <a:blip r:embed="rId4">
            <a:extLst>
              <a:ext uri="{28A0092B-C50C-407E-A947-70E740481C1C}">
                <a14:useLocalDpi xmlns:a14="http://schemas.microsoft.com/office/drawing/2010/main" val="0"/>
              </a:ext>
            </a:extLst>
          </a:blip>
          <a:srcRect l="277" t="8526" r="-277" b="41969"/>
          <a:stretch/>
        </p:blipFill>
        <p:spPr>
          <a:xfrm>
            <a:off x="8187923" y="1502034"/>
            <a:ext cx="3474720" cy="3060000"/>
          </a:xfrm>
        </p:spPr>
      </p:pic>
      <p:sp>
        <p:nvSpPr>
          <p:cNvPr id="13" name="Text Placeholder 12"/>
          <p:cNvSpPr>
            <a:spLocks noGrp="1"/>
          </p:cNvSpPr>
          <p:nvPr>
            <p:ph type="body" sz="half" idx="16"/>
          </p:nvPr>
        </p:nvSpPr>
        <p:spPr/>
        <p:txBody>
          <a:bodyPr/>
          <a:lstStyle/>
          <a:p>
            <a:r>
              <a:rPr lang="en-US" noProof="0" dirty="0" smtClean="0"/>
              <a:t>iOS Tutorial showing the different  filter icons</a:t>
            </a:r>
            <a:endParaRPr lang="en-US" noProof="0" dirty="0"/>
          </a:p>
        </p:txBody>
      </p:sp>
      <p:sp>
        <p:nvSpPr>
          <p:cNvPr id="9" name="Title 1"/>
          <p:cNvSpPr>
            <a:spLocks noGrp="1"/>
          </p:cNvSpPr>
          <p:nvPr>
            <p:ph type="title"/>
          </p:nvPr>
        </p:nvSpPr>
        <p:spPr/>
        <p:txBody>
          <a:bodyPr anchor="b"/>
          <a:lstStyle/>
          <a:p>
            <a:r>
              <a:rPr lang="en-US" noProof="0" dirty="0" smtClean="0">
                <a:latin typeface="+mn-lt"/>
              </a:rPr>
              <a:t>Hotel Mobile </a:t>
            </a:r>
            <a:r>
              <a:rPr lang="en-US" noProof="0" dirty="0" smtClean="0"/>
              <a:t>Tutorial – built-in Self-Learning</a:t>
            </a:r>
            <a:endParaRPr lang="en-US" noProof="0" dirty="0"/>
          </a:p>
        </p:txBody>
      </p:sp>
      <p:sp>
        <p:nvSpPr>
          <p:cNvPr id="2" name="Rectangle 1"/>
          <p:cNvSpPr/>
          <p:nvPr/>
        </p:nvSpPr>
        <p:spPr>
          <a:xfrm>
            <a:off x="437921" y="1040369"/>
            <a:ext cx="184731" cy="461665"/>
          </a:xfrm>
          <a:prstGeom prst="rect">
            <a:avLst/>
          </a:prstGeom>
        </p:spPr>
        <p:txBody>
          <a:bodyPr wrap="none">
            <a:spAutoFit/>
          </a:bodyPr>
          <a:lstStyle/>
          <a:p>
            <a:pPr marL="0" indent="0">
              <a:buNone/>
            </a:pPr>
            <a:endParaRPr lang="en-AU" sz="2400" dirty="0"/>
          </a:p>
        </p:txBody>
      </p:sp>
      <p:pic>
        <p:nvPicPr>
          <p:cNvPr id="16" name="Picture Placeholder 15"/>
          <p:cNvPicPr>
            <a:picLocks noGrp="1" noChangeAspect="1"/>
          </p:cNvPicPr>
          <p:nvPr>
            <p:ph type="pic" idx="13"/>
          </p:nvPr>
        </p:nvPicPr>
        <p:blipFill>
          <a:blip r:embed="rId5">
            <a:extLst>
              <a:ext uri="{28A0092B-C50C-407E-A947-70E740481C1C}">
                <a14:useLocalDpi xmlns:a14="http://schemas.microsoft.com/office/drawing/2010/main" val="0"/>
              </a:ext>
            </a:extLst>
          </a:blip>
          <a:srcRect l="17949" r="17949"/>
          <a:stretch>
            <a:fillRect/>
          </a:stretch>
        </p:blipFill>
        <p:spPr/>
      </p:pic>
    </p:spTree>
    <p:extLst>
      <p:ext uri="{BB962C8B-B14F-4D97-AF65-F5344CB8AC3E}">
        <p14:creationId xmlns:p14="http://schemas.microsoft.com/office/powerpoint/2010/main" val="63686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432707" y="1785166"/>
            <a:ext cx="3013291" cy="729267"/>
          </a:xfrm>
          <a:prstGeom prst="rect">
            <a:avLst/>
          </a:prstGeom>
        </p:spPr>
      </p:pic>
      <p:sp>
        <p:nvSpPr>
          <p:cNvPr id="4" name="Footer Placeholder 3"/>
          <p:cNvSpPr>
            <a:spLocks noGrp="1"/>
          </p:cNvSpPr>
          <p:nvPr>
            <p:ph type="ftr" sz="quarter" idx="11"/>
          </p:nvPr>
        </p:nvSpPr>
        <p:spPr/>
        <p:txBody>
          <a:bodyPr/>
          <a:lstStyle/>
          <a:p>
            <a:r>
              <a:rPr lang="en-US" dirty="0" smtClean="0">
                <a:solidFill>
                  <a:srgbClr val="5F5F5F"/>
                </a:solidFill>
              </a:rPr>
              <a:t>Oracle Confidential – Internal</a:t>
            </a:r>
            <a:endParaRPr lang="en-US" dirty="0">
              <a:solidFill>
                <a:srgbClr val="5F5F5F"/>
              </a:solidFill>
            </a:endParaRPr>
          </a:p>
        </p:txBody>
      </p:sp>
      <p:sp>
        <p:nvSpPr>
          <p:cNvPr id="2" name="Title 1"/>
          <p:cNvSpPr>
            <a:spLocks noGrp="1"/>
          </p:cNvSpPr>
          <p:nvPr>
            <p:ph type="title"/>
          </p:nvPr>
        </p:nvSpPr>
        <p:spPr/>
        <p:txBody>
          <a:bodyPr/>
          <a:lstStyle/>
          <a:p>
            <a:r>
              <a:rPr lang="en-US" noProof="0" dirty="0"/>
              <a:t>Competitors</a:t>
            </a:r>
          </a:p>
        </p:txBody>
      </p:sp>
      <p:pic>
        <p:nvPicPr>
          <p:cNvPr id="8" name="Picture 7"/>
          <p:cNvPicPr>
            <a:picLocks noChangeAspect="1"/>
          </p:cNvPicPr>
          <p:nvPr/>
        </p:nvPicPr>
        <p:blipFill>
          <a:blip r:embed="rId3"/>
          <a:stretch>
            <a:fillRect/>
          </a:stretch>
        </p:blipFill>
        <p:spPr>
          <a:xfrm>
            <a:off x="3705222" y="2334091"/>
            <a:ext cx="2009775" cy="971550"/>
          </a:xfrm>
          <a:prstGeom prst="rect">
            <a:avLst/>
          </a:prstGeom>
        </p:spPr>
      </p:pic>
      <p:pic>
        <p:nvPicPr>
          <p:cNvPr id="9" name="Picture 8"/>
          <p:cNvPicPr>
            <a:picLocks noChangeAspect="1"/>
          </p:cNvPicPr>
          <p:nvPr/>
        </p:nvPicPr>
        <p:blipFill>
          <a:blip r:embed="rId4"/>
          <a:stretch>
            <a:fillRect/>
          </a:stretch>
        </p:blipFill>
        <p:spPr>
          <a:xfrm>
            <a:off x="790881" y="3023538"/>
            <a:ext cx="2510973" cy="1228292"/>
          </a:xfrm>
          <a:prstGeom prst="rect">
            <a:avLst/>
          </a:prstGeom>
        </p:spPr>
      </p:pic>
      <p:pic>
        <p:nvPicPr>
          <p:cNvPr id="10" name="Picture 9"/>
          <p:cNvPicPr>
            <a:picLocks noChangeAspect="1"/>
          </p:cNvPicPr>
          <p:nvPr/>
        </p:nvPicPr>
        <p:blipFill>
          <a:blip r:embed="rId5"/>
          <a:stretch>
            <a:fillRect/>
          </a:stretch>
        </p:blipFill>
        <p:spPr>
          <a:xfrm>
            <a:off x="3340582" y="3854566"/>
            <a:ext cx="1760216" cy="1104953"/>
          </a:xfrm>
          <a:prstGeom prst="rect">
            <a:avLst/>
          </a:prstGeom>
        </p:spPr>
      </p:pic>
      <p:pic>
        <p:nvPicPr>
          <p:cNvPr id="11" name="Picture 10"/>
          <p:cNvPicPr>
            <a:picLocks noChangeAspect="1"/>
          </p:cNvPicPr>
          <p:nvPr/>
        </p:nvPicPr>
        <p:blipFill>
          <a:blip r:embed="rId6"/>
          <a:stretch>
            <a:fillRect/>
          </a:stretch>
        </p:blipFill>
        <p:spPr>
          <a:xfrm>
            <a:off x="679625" y="4505326"/>
            <a:ext cx="1724025" cy="1438275"/>
          </a:xfrm>
          <a:prstGeom prst="rect">
            <a:avLst/>
          </a:prstGeom>
        </p:spPr>
      </p:pic>
      <p:sp>
        <p:nvSpPr>
          <p:cNvPr id="13" name="TextBox 12"/>
          <p:cNvSpPr txBox="1"/>
          <p:nvPr/>
        </p:nvSpPr>
        <p:spPr>
          <a:xfrm>
            <a:off x="6650182" y="1810327"/>
            <a:ext cx="4590473" cy="4202546"/>
          </a:xfrm>
          <a:prstGeom prst="rect">
            <a:avLst/>
          </a:prstGeom>
          <a:noFill/>
        </p:spPr>
        <p:txBody>
          <a:bodyPr wrap="square" lIns="0" tIns="0" rIns="0" bIns="0" rtlCol="0">
            <a:noAutofit/>
          </a:bodyPr>
          <a:lstStyle/>
          <a:p>
            <a:pPr>
              <a:lnSpc>
                <a:spcPct val="90000"/>
              </a:lnSpc>
            </a:pPr>
            <a:r>
              <a:rPr lang="de-DE" dirty="0" smtClean="0"/>
              <a:t>A few facts:</a:t>
            </a:r>
          </a:p>
          <a:p>
            <a:pPr>
              <a:lnSpc>
                <a:spcPct val="90000"/>
              </a:lnSpc>
            </a:pPr>
            <a:endParaRPr lang="de-DE" dirty="0" smtClean="0"/>
          </a:p>
          <a:p>
            <a:pPr marL="285750" indent="-285750">
              <a:lnSpc>
                <a:spcPct val="90000"/>
              </a:lnSpc>
              <a:buFont typeface="Arial" panose="020B0604020202020204" pitchFamily="34" charset="0"/>
              <a:buChar char="•"/>
            </a:pPr>
            <a:r>
              <a:rPr lang="de-DE" dirty="0" smtClean="0"/>
              <a:t>Seperate configuration, mapping tables</a:t>
            </a:r>
          </a:p>
          <a:p>
            <a:pPr marL="285750" indent="-285750">
              <a:lnSpc>
                <a:spcPct val="90000"/>
              </a:lnSpc>
              <a:buFont typeface="Arial" panose="020B0604020202020204" pitchFamily="34" charset="0"/>
              <a:buChar char="•"/>
            </a:pPr>
            <a:endParaRPr lang="de-DE" dirty="0"/>
          </a:p>
          <a:p>
            <a:pPr marL="285750" indent="-285750">
              <a:lnSpc>
                <a:spcPct val="90000"/>
              </a:lnSpc>
              <a:buFont typeface="Arial" panose="020B0604020202020204" pitchFamily="34" charset="0"/>
              <a:buChar char="•"/>
            </a:pPr>
            <a:r>
              <a:rPr lang="de-DE" dirty="0" smtClean="0"/>
              <a:t>Seperate User Management</a:t>
            </a:r>
          </a:p>
          <a:p>
            <a:pPr marL="285750" indent="-285750">
              <a:lnSpc>
                <a:spcPct val="90000"/>
              </a:lnSpc>
              <a:buFont typeface="Arial" panose="020B0604020202020204" pitchFamily="34" charset="0"/>
              <a:buChar char="•"/>
            </a:pPr>
            <a:endParaRPr lang="de-DE" dirty="0"/>
          </a:p>
          <a:p>
            <a:pPr marL="285750" indent="-285750">
              <a:lnSpc>
                <a:spcPct val="90000"/>
              </a:lnSpc>
              <a:buFont typeface="Arial" panose="020B0604020202020204" pitchFamily="34" charset="0"/>
              <a:buChar char="•"/>
            </a:pPr>
            <a:r>
              <a:rPr lang="de-DE" dirty="0" smtClean="0"/>
              <a:t>Seperate User rights/permissions</a:t>
            </a:r>
          </a:p>
          <a:p>
            <a:pPr marL="285750" indent="-285750">
              <a:lnSpc>
                <a:spcPct val="90000"/>
              </a:lnSpc>
              <a:buFont typeface="Arial" panose="020B0604020202020204" pitchFamily="34" charset="0"/>
              <a:buChar char="•"/>
            </a:pPr>
            <a:endParaRPr lang="de-DE" dirty="0"/>
          </a:p>
          <a:p>
            <a:pPr marL="285750" indent="-285750">
              <a:lnSpc>
                <a:spcPct val="90000"/>
              </a:lnSpc>
              <a:buFont typeface="Arial" panose="020B0604020202020204" pitchFamily="34" charset="0"/>
              <a:buChar char="•"/>
            </a:pPr>
            <a:r>
              <a:rPr lang="de-DE" dirty="0" smtClean="0"/>
              <a:t>Not 100% integrated with OPERA / Suite8</a:t>
            </a:r>
          </a:p>
          <a:p>
            <a:pPr marL="285750" indent="-285750">
              <a:lnSpc>
                <a:spcPct val="90000"/>
              </a:lnSpc>
              <a:buFont typeface="Arial" panose="020B0604020202020204" pitchFamily="34" charset="0"/>
              <a:buChar char="•"/>
            </a:pPr>
            <a:endParaRPr lang="de-DE" dirty="0"/>
          </a:p>
          <a:p>
            <a:pPr marL="285750" indent="-285750">
              <a:lnSpc>
                <a:spcPct val="90000"/>
              </a:lnSpc>
              <a:buFont typeface="Arial" panose="020B0604020202020204" pitchFamily="34" charset="0"/>
              <a:buChar char="•"/>
            </a:pPr>
            <a:r>
              <a:rPr lang="de-DE" dirty="0" smtClean="0"/>
              <a:t>Not 100% real time</a:t>
            </a:r>
          </a:p>
          <a:p>
            <a:pPr marL="285750" indent="-285750">
              <a:lnSpc>
                <a:spcPct val="90000"/>
              </a:lnSpc>
              <a:buFont typeface="Arial" panose="020B0604020202020204" pitchFamily="34" charset="0"/>
              <a:buChar char="•"/>
            </a:pPr>
            <a:endParaRPr lang="de-DE" dirty="0"/>
          </a:p>
          <a:p>
            <a:pPr marL="285750" indent="-285750">
              <a:lnSpc>
                <a:spcPct val="90000"/>
              </a:lnSpc>
              <a:buFont typeface="Arial" panose="020B0604020202020204" pitchFamily="34" charset="0"/>
              <a:buChar char="•"/>
            </a:pPr>
            <a:r>
              <a:rPr lang="de-DE" dirty="0" smtClean="0"/>
              <a:t>Seperate installation &amp; Support team</a:t>
            </a:r>
          </a:p>
          <a:p>
            <a:pPr marL="285750" indent="-285750">
              <a:lnSpc>
                <a:spcPct val="90000"/>
              </a:lnSpc>
              <a:buFont typeface="Arial" panose="020B0604020202020204" pitchFamily="34" charset="0"/>
              <a:buChar char="•"/>
            </a:pPr>
            <a:endParaRPr lang="de-DE" dirty="0"/>
          </a:p>
          <a:p>
            <a:pPr marL="285750" indent="-285750">
              <a:lnSpc>
                <a:spcPct val="90000"/>
              </a:lnSpc>
              <a:buFont typeface="Arial" panose="020B0604020202020204" pitchFamily="34" charset="0"/>
              <a:buChar char="•"/>
            </a:pPr>
            <a:r>
              <a:rPr lang="de-DE" dirty="0" smtClean="0"/>
              <a:t>Seperate Contrat &amp; increase of cost</a:t>
            </a:r>
          </a:p>
          <a:p>
            <a:pPr marL="285750" indent="-285750">
              <a:lnSpc>
                <a:spcPct val="90000"/>
              </a:lnSpc>
              <a:buFont typeface="Arial" panose="020B0604020202020204" pitchFamily="34" charset="0"/>
              <a:buChar char="•"/>
            </a:pPr>
            <a:endParaRPr lang="de-DE" dirty="0"/>
          </a:p>
          <a:p>
            <a:pPr marL="285750" indent="-285750">
              <a:lnSpc>
                <a:spcPct val="90000"/>
              </a:lnSpc>
              <a:buFont typeface="Arial" panose="020B0604020202020204" pitchFamily="34" charset="0"/>
              <a:buChar char="•"/>
            </a:pPr>
            <a:endParaRPr lang="de-DE" dirty="0" smtClean="0"/>
          </a:p>
          <a:p>
            <a:pPr marL="285750" indent="-285750">
              <a:lnSpc>
                <a:spcPct val="90000"/>
              </a:lnSpc>
              <a:buFont typeface="Arial" panose="020B0604020202020204" pitchFamily="34" charset="0"/>
              <a:buChar char="•"/>
            </a:pPr>
            <a:endParaRPr lang="en-US" dirty="0" smtClean="0"/>
          </a:p>
        </p:txBody>
      </p:sp>
      <p:pic>
        <p:nvPicPr>
          <p:cNvPr id="5" name="Picture 4"/>
          <p:cNvPicPr>
            <a:picLocks noChangeAspect="1"/>
          </p:cNvPicPr>
          <p:nvPr/>
        </p:nvPicPr>
        <p:blipFill>
          <a:blip r:embed="rId7"/>
          <a:stretch>
            <a:fillRect/>
          </a:stretch>
        </p:blipFill>
        <p:spPr>
          <a:xfrm>
            <a:off x="3644981" y="5120885"/>
            <a:ext cx="2028825" cy="1019175"/>
          </a:xfrm>
          <a:prstGeom prst="rect">
            <a:avLst/>
          </a:prstGeom>
        </p:spPr>
      </p:pic>
      <p:pic>
        <p:nvPicPr>
          <p:cNvPr id="6" name="Picture 5"/>
          <p:cNvPicPr>
            <a:picLocks noChangeAspect="1"/>
          </p:cNvPicPr>
          <p:nvPr/>
        </p:nvPicPr>
        <p:blipFill>
          <a:blip r:embed="rId8"/>
          <a:stretch>
            <a:fillRect/>
          </a:stretch>
        </p:blipFill>
        <p:spPr>
          <a:xfrm>
            <a:off x="3726391" y="1049746"/>
            <a:ext cx="1593754" cy="1215975"/>
          </a:xfrm>
          <a:prstGeom prst="rect">
            <a:avLst/>
          </a:prstGeom>
        </p:spPr>
      </p:pic>
    </p:spTree>
    <p:extLst>
      <p:ext uri="{BB962C8B-B14F-4D97-AF65-F5344CB8AC3E}">
        <p14:creationId xmlns:p14="http://schemas.microsoft.com/office/powerpoint/2010/main" val="203599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Competitors:</a:t>
            </a:r>
            <a:endParaRPr lang="en-US"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2188658"/>
              </p:ext>
            </p:extLst>
          </p:nvPr>
        </p:nvGraphicFramePr>
        <p:xfrm>
          <a:off x="531812" y="1447800"/>
          <a:ext cx="11125203" cy="4424680"/>
        </p:xfrm>
        <a:graphic>
          <a:graphicData uri="http://schemas.openxmlformats.org/drawingml/2006/table">
            <a:tbl>
              <a:tblPr firstRow="1" bandRow="1">
                <a:tableStyleId>{3B4B98B0-60AC-42C2-AFA5-B58CD77FA1E5}</a:tableStyleId>
              </a:tblPr>
              <a:tblGrid>
                <a:gridCol w="1420813">
                  <a:extLst>
                    <a:ext uri="{9D8B030D-6E8A-4147-A177-3AD203B41FA5}">
                      <a16:colId xmlns:a16="http://schemas.microsoft.com/office/drawing/2014/main" val="20000"/>
                    </a:ext>
                  </a:extLst>
                </a:gridCol>
                <a:gridCol w="1685925">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3390900">
                  <a:extLst>
                    <a:ext uri="{9D8B030D-6E8A-4147-A177-3AD203B41FA5}">
                      <a16:colId xmlns:a16="http://schemas.microsoft.com/office/drawing/2014/main" val="20003"/>
                    </a:ext>
                  </a:extLst>
                </a:gridCol>
                <a:gridCol w="1343025">
                  <a:extLst>
                    <a:ext uri="{9D8B030D-6E8A-4147-A177-3AD203B41FA5}">
                      <a16:colId xmlns:a16="http://schemas.microsoft.com/office/drawing/2014/main" val="20004"/>
                    </a:ext>
                  </a:extLst>
                </a:gridCol>
                <a:gridCol w="1436690">
                  <a:extLst>
                    <a:ext uri="{9D8B030D-6E8A-4147-A177-3AD203B41FA5}">
                      <a16:colId xmlns:a16="http://schemas.microsoft.com/office/drawing/2014/main" val="20005"/>
                    </a:ext>
                  </a:extLst>
                </a:gridCol>
              </a:tblGrid>
              <a:tr h="370840">
                <a:tc>
                  <a:txBody>
                    <a:bodyPr/>
                    <a:lstStyle/>
                    <a:p>
                      <a:r>
                        <a:rPr lang="en-US" dirty="0" smtClean="0"/>
                        <a:t>Competitor</a:t>
                      </a:r>
                      <a:endParaRPr lang="en-US" dirty="0"/>
                    </a:p>
                  </a:txBody>
                  <a:tcPr/>
                </a:tc>
                <a:tc>
                  <a:txBody>
                    <a:bodyPr/>
                    <a:lstStyle/>
                    <a:p>
                      <a:r>
                        <a:rPr lang="en-US" dirty="0" smtClean="0"/>
                        <a:t>Product</a:t>
                      </a:r>
                      <a:endParaRPr lang="en-US" dirty="0"/>
                    </a:p>
                  </a:txBody>
                  <a:tcPr/>
                </a:tc>
                <a:tc>
                  <a:txBody>
                    <a:bodyPr/>
                    <a:lstStyle/>
                    <a:p>
                      <a:r>
                        <a:rPr lang="en-US" dirty="0" smtClean="0"/>
                        <a:t>Region</a:t>
                      </a:r>
                      <a:endParaRPr lang="en-US" dirty="0"/>
                    </a:p>
                  </a:txBody>
                  <a:tcPr/>
                </a:tc>
                <a:tc>
                  <a:txBody>
                    <a:bodyPr/>
                    <a:lstStyle/>
                    <a:p>
                      <a:r>
                        <a:rPr lang="en-US" dirty="0" smtClean="0"/>
                        <a:t>Comments</a:t>
                      </a:r>
                      <a:endParaRPr lang="en-US" dirty="0"/>
                    </a:p>
                  </a:txBody>
                  <a:tcPr/>
                </a:tc>
                <a:tc>
                  <a:txBody>
                    <a:bodyPr/>
                    <a:lstStyle/>
                    <a:p>
                      <a:r>
                        <a:rPr lang="en-US" dirty="0" smtClean="0"/>
                        <a:t>OPERA IFC</a:t>
                      </a:r>
                      <a:endParaRPr lang="en-US" dirty="0"/>
                    </a:p>
                  </a:txBody>
                  <a:tcPr/>
                </a:tc>
                <a:tc>
                  <a:txBody>
                    <a:bodyPr/>
                    <a:lstStyle/>
                    <a:p>
                      <a:pPr algn="ctr"/>
                      <a:r>
                        <a:rPr lang="en-US" dirty="0" smtClean="0"/>
                        <a:t>Suite8 IFC</a:t>
                      </a:r>
                      <a:endParaRPr lang="en-US" dirty="0"/>
                    </a:p>
                  </a:txBody>
                  <a:tcPr/>
                </a:tc>
                <a:extLst>
                  <a:ext uri="{0D108BD9-81ED-4DB2-BD59-A6C34878D82A}">
                    <a16:rowId xmlns:a16="http://schemas.microsoft.com/office/drawing/2014/main" val="10000"/>
                  </a:ext>
                </a:extLst>
              </a:tr>
              <a:tr h="370840">
                <a:tc>
                  <a:txBody>
                    <a:bodyPr/>
                    <a:lstStyle/>
                    <a:p>
                      <a:r>
                        <a:rPr lang="en-US" sz="2000" b="1" dirty="0" smtClean="0"/>
                        <a:t>StayNTouch</a:t>
                      </a:r>
                      <a:endParaRPr lang="en-US" sz="2000" b="1" dirty="0"/>
                    </a:p>
                  </a:txBody>
                  <a:tcPr/>
                </a:tc>
                <a:tc>
                  <a:txBody>
                    <a:bodyPr/>
                    <a:lstStyle/>
                    <a:p>
                      <a:r>
                        <a:rPr lang="en-US" dirty="0" smtClean="0"/>
                        <a:t>Rover</a:t>
                      </a:r>
                      <a:endParaRPr lang="en-US" dirty="0"/>
                    </a:p>
                  </a:txBody>
                  <a:tcPr/>
                </a:tc>
                <a:tc>
                  <a:txBody>
                    <a:bodyPr/>
                    <a:lstStyle/>
                    <a:p>
                      <a:r>
                        <a:rPr lang="en-US" dirty="0" smtClean="0"/>
                        <a:t>Global</a:t>
                      </a:r>
                      <a:endParaRPr lang="en-US" dirty="0"/>
                    </a:p>
                  </a:txBody>
                  <a:tcPr/>
                </a:tc>
                <a:tc>
                  <a:txBody>
                    <a:bodyPr/>
                    <a:lstStyle/>
                    <a:p>
                      <a:r>
                        <a:rPr lang="en-US" dirty="0" smtClean="0"/>
                        <a:t>Employee facing App</a:t>
                      </a:r>
                    </a:p>
                    <a:p>
                      <a:r>
                        <a:rPr lang="en-US" dirty="0" smtClean="0"/>
                        <a:t>Main competitor</a:t>
                      </a:r>
                      <a:endParaRPr lang="en-US" dirty="0"/>
                    </a:p>
                  </a:txBody>
                  <a:tcPr/>
                </a:tc>
                <a:tc>
                  <a:txBody>
                    <a:bodyPr/>
                    <a:lstStyle/>
                    <a:p>
                      <a:r>
                        <a:rPr lang="en-US" sz="1200" dirty="0" smtClean="0"/>
                        <a:t>OWS &amp; Kiosk</a:t>
                      </a:r>
                      <a:endParaRPr lang="en-US" sz="1200" dirty="0"/>
                    </a:p>
                  </a:txBody>
                  <a:tcPr/>
                </a:tc>
                <a:tc>
                  <a:txBody>
                    <a:bodyPr/>
                    <a:lstStyle/>
                    <a:p>
                      <a:pPr algn="ctr"/>
                      <a:r>
                        <a:rPr lang="en-US" sz="1200" dirty="0" smtClean="0"/>
                        <a:t>No</a:t>
                      </a:r>
                      <a:endParaRPr lang="en-US" sz="1200" dirty="0"/>
                    </a:p>
                  </a:txBody>
                  <a:tcPr/>
                </a:tc>
                <a:extLst>
                  <a:ext uri="{0D108BD9-81ED-4DB2-BD59-A6C34878D82A}">
                    <a16:rowId xmlns:a16="http://schemas.microsoft.com/office/drawing/2014/main" val="10001"/>
                  </a:ext>
                </a:extLst>
              </a:tr>
              <a:tr h="370840">
                <a:tc>
                  <a:txBody>
                    <a:bodyPr/>
                    <a:lstStyle/>
                    <a:p>
                      <a:r>
                        <a:rPr lang="en-US" sz="2000" b="1" dirty="0" smtClean="0"/>
                        <a:t>Paragon</a:t>
                      </a:r>
                      <a:endParaRPr lang="en-US" sz="2000" b="1" dirty="0"/>
                    </a:p>
                  </a:txBody>
                  <a:tcPr/>
                </a:tc>
                <a:tc>
                  <a:txBody>
                    <a:bodyPr/>
                    <a:lstStyle/>
                    <a:p>
                      <a:r>
                        <a:rPr lang="en-US" dirty="0" smtClean="0"/>
                        <a:t>Hotsoft eXMI</a:t>
                      </a:r>
                      <a:endParaRPr lang="en-US" dirty="0"/>
                    </a:p>
                  </a:txBody>
                  <a:tcPr/>
                </a:tc>
                <a:tc>
                  <a:txBody>
                    <a:bodyPr/>
                    <a:lstStyle/>
                    <a:p>
                      <a:r>
                        <a:rPr lang="en-US" dirty="0" smtClean="0"/>
                        <a:t>EMEA</a:t>
                      </a:r>
                      <a:endParaRPr lang="en-US" dirty="0"/>
                    </a:p>
                  </a:txBody>
                  <a:tcPr/>
                </a:tc>
                <a:tc>
                  <a:txBody>
                    <a:bodyPr/>
                    <a:lstStyle/>
                    <a:p>
                      <a:r>
                        <a:rPr lang="en-US" dirty="0" smtClean="0"/>
                        <a:t>Support</a:t>
                      </a:r>
                      <a:r>
                        <a:rPr lang="en-US" baseline="0" dirty="0" smtClean="0"/>
                        <a:t> complete guest journey from booking to checkout</a:t>
                      </a:r>
                      <a:endParaRPr lang="en-US" dirty="0"/>
                    </a:p>
                  </a:txBody>
                  <a:tcPr/>
                </a:tc>
                <a:tc>
                  <a:txBody>
                    <a:bodyPr/>
                    <a:lstStyle/>
                    <a:p>
                      <a:r>
                        <a:rPr lang="en-US" sz="1200" dirty="0" smtClean="0"/>
                        <a:t>No</a:t>
                      </a:r>
                      <a:endParaRPr lang="en-US" sz="1200" dirty="0"/>
                    </a:p>
                  </a:txBody>
                  <a:tcPr/>
                </a:tc>
                <a:tc>
                  <a:txBody>
                    <a:bodyPr/>
                    <a:lstStyle/>
                    <a:p>
                      <a:pPr algn="ctr"/>
                      <a:r>
                        <a:rPr lang="en-US" sz="1200" dirty="0" smtClean="0"/>
                        <a:t>No</a:t>
                      </a:r>
                      <a:endParaRPr lang="en-US" sz="1200" dirty="0"/>
                    </a:p>
                  </a:txBody>
                  <a:tcPr/>
                </a:tc>
                <a:extLst>
                  <a:ext uri="{0D108BD9-81ED-4DB2-BD59-A6C34878D82A}">
                    <a16:rowId xmlns:a16="http://schemas.microsoft.com/office/drawing/2014/main" val="10002"/>
                  </a:ext>
                </a:extLst>
              </a:tr>
              <a:tr h="370840">
                <a:tc>
                  <a:txBody>
                    <a:bodyPr/>
                    <a:lstStyle/>
                    <a:p>
                      <a:r>
                        <a:rPr lang="en-US" sz="2000" b="1" dirty="0" smtClean="0"/>
                        <a:t>Optii Solutions</a:t>
                      </a:r>
                      <a:endParaRPr lang="en-US" sz="2000" b="1" dirty="0"/>
                    </a:p>
                  </a:txBody>
                  <a:tcPr/>
                </a:tc>
                <a:tc>
                  <a:txBody>
                    <a:bodyPr/>
                    <a:lstStyle/>
                    <a:p>
                      <a:r>
                        <a:rPr lang="en-US" dirty="0" smtClean="0"/>
                        <a:t>Optii Keeper</a:t>
                      </a:r>
                      <a:endParaRPr lang="en-US" dirty="0"/>
                    </a:p>
                  </a:txBody>
                  <a:tcPr/>
                </a:tc>
                <a:tc>
                  <a:txBody>
                    <a:bodyPr/>
                    <a:lstStyle/>
                    <a:p>
                      <a:r>
                        <a:rPr lang="en-US" dirty="0" smtClean="0"/>
                        <a:t>Global</a:t>
                      </a:r>
                      <a:endParaRPr lang="en-US" dirty="0"/>
                    </a:p>
                  </a:txBody>
                  <a:tcPr/>
                </a:tc>
                <a:tc>
                  <a:txBody>
                    <a:bodyPr/>
                    <a:lstStyle/>
                    <a:p>
                      <a:r>
                        <a:rPr lang="en-US" dirty="0" smtClean="0"/>
                        <a:t>Mobile</a:t>
                      </a:r>
                      <a:r>
                        <a:rPr lang="en-US" baseline="0" dirty="0" smtClean="0"/>
                        <a:t> housekeeping</a:t>
                      </a:r>
                      <a:endParaRPr lang="en-US" dirty="0"/>
                    </a:p>
                  </a:txBody>
                  <a:tcPr/>
                </a:tc>
                <a:tc>
                  <a:txBody>
                    <a:bodyPr/>
                    <a:lstStyle/>
                    <a:p>
                      <a:r>
                        <a:rPr lang="en-US" sz="1200" dirty="0" smtClean="0"/>
                        <a:t>HTNG IFC</a:t>
                      </a:r>
                      <a:endParaRPr lang="en-US" sz="1200" dirty="0"/>
                    </a:p>
                  </a:txBody>
                  <a:tcPr/>
                </a:tc>
                <a:tc>
                  <a:txBody>
                    <a:bodyPr/>
                    <a:lstStyle/>
                    <a:p>
                      <a:pPr algn="ctr"/>
                      <a:r>
                        <a:rPr lang="en-US" sz="1200" dirty="0" smtClean="0"/>
                        <a:t>No</a:t>
                      </a:r>
                      <a:endParaRPr lang="en-US" sz="1200" dirty="0"/>
                    </a:p>
                  </a:txBody>
                  <a:tcPr/>
                </a:tc>
                <a:extLst>
                  <a:ext uri="{0D108BD9-81ED-4DB2-BD59-A6C34878D82A}">
                    <a16:rowId xmlns:a16="http://schemas.microsoft.com/office/drawing/2014/main" val="10003"/>
                  </a:ext>
                </a:extLst>
              </a:tr>
              <a:tr h="370840">
                <a:tc>
                  <a:txBody>
                    <a:bodyPr/>
                    <a:lstStyle/>
                    <a:p>
                      <a:r>
                        <a:rPr lang="en-US" sz="2000" b="1" dirty="0" smtClean="0"/>
                        <a:t>KnowCross</a:t>
                      </a:r>
                    </a:p>
                  </a:txBody>
                  <a:tcPr/>
                </a:tc>
                <a:tc>
                  <a:txBody>
                    <a:bodyPr/>
                    <a:lstStyle/>
                    <a:p>
                      <a:r>
                        <a:rPr lang="en-US" dirty="0" smtClean="0"/>
                        <a:t>Know Housekeeping</a:t>
                      </a:r>
                    </a:p>
                  </a:txBody>
                  <a:tcPr/>
                </a:tc>
                <a:tc>
                  <a:txBody>
                    <a:bodyPr/>
                    <a:lstStyle/>
                    <a:p>
                      <a:endParaRPr lang="en-US" dirty="0"/>
                    </a:p>
                  </a:txBody>
                  <a:tcPr/>
                </a:tc>
                <a:tc>
                  <a:txBody>
                    <a:bodyPr/>
                    <a:lstStyle/>
                    <a:p>
                      <a:r>
                        <a:rPr lang="en-US" dirty="0" smtClean="0"/>
                        <a:t>aka Triton;</a:t>
                      </a:r>
                      <a:r>
                        <a:rPr lang="en-US" baseline="0" dirty="0" smtClean="0"/>
                        <a:t> mobile Housekeeping operations</a:t>
                      </a:r>
                      <a:endParaRPr lang="en-US" dirty="0"/>
                    </a:p>
                  </a:txBody>
                  <a:tcPr/>
                </a:tc>
                <a:tc>
                  <a:txBody>
                    <a:bodyPr/>
                    <a:lstStyle/>
                    <a:p>
                      <a:r>
                        <a:rPr lang="en-US" sz="1200" dirty="0" smtClean="0"/>
                        <a:t>HTNG IFC</a:t>
                      </a:r>
                      <a:endParaRPr lang="en-US" sz="1200" dirty="0"/>
                    </a:p>
                  </a:txBody>
                  <a:tcPr/>
                </a:tc>
                <a:tc>
                  <a:txBody>
                    <a:bodyPr/>
                    <a:lstStyle/>
                    <a:p>
                      <a:pPr algn="ctr"/>
                      <a:r>
                        <a:rPr lang="en-US" sz="1200" dirty="0" smtClean="0"/>
                        <a:t>No</a:t>
                      </a:r>
                      <a:endParaRPr lang="en-US" sz="1200" dirty="0"/>
                    </a:p>
                  </a:txBody>
                  <a:tcPr/>
                </a:tc>
                <a:extLst>
                  <a:ext uri="{0D108BD9-81ED-4DB2-BD59-A6C34878D82A}">
                    <a16:rowId xmlns:a16="http://schemas.microsoft.com/office/drawing/2014/main" val="10004"/>
                  </a:ext>
                </a:extLst>
              </a:tr>
              <a:tr h="370840">
                <a:tc>
                  <a:txBody>
                    <a:bodyPr/>
                    <a:lstStyle/>
                    <a:p>
                      <a:r>
                        <a:rPr lang="en-US" sz="2000" b="1" dirty="0" smtClean="0"/>
                        <a:t>FCS</a:t>
                      </a:r>
                    </a:p>
                  </a:txBody>
                  <a:tcPr/>
                </a:tc>
                <a:tc>
                  <a:txBody>
                    <a:bodyPr/>
                    <a:lstStyle/>
                    <a:p>
                      <a:r>
                        <a:rPr lang="en-US" dirty="0" smtClean="0"/>
                        <a:t>e-Housekeeping</a:t>
                      </a:r>
                    </a:p>
                  </a:txBody>
                  <a:tcPr/>
                </a:tc>
                <a:tc>
                  <a:txBody>
                    <a:bodyPr/>
                    <a:lstStyle/>
                    <a:p>
                      <a:endParaRPr lang="en-US" dirty="0"/>
                    </a:p>
                  </a:txBody>
                  <a:tcPr/>
                </a:tc>
                <a:tc>
                  <a:txBody>
                    <a:bodyPr/>
                    <a:lstStyle/>
                    <a:p>
                      <a:r>
                        <a:rPr lang="en-US" dirty="0" smtClean="0"/>
                        <a:t>Mobile Housekeeping</a:t>
                      </a:r>
                      <a:endParaRPr lang="en-US" dirty="0"/>
                    </a:p>
                  </a:txBody>
                  <a:tcPr/>
                </a:tc>
                <a:tc>
                  <a:txBody>
                    <a:bodyPr/>
                    <a:lstStyle/>
                    <a:p>
                      <a:r>
                        <a:rPr lang="en-US" sz="1200" dirty="0" smtClean="0"/>
                        <a:t>HTNG IFC</a:t>
                      </a:r>
                      <a:endParaRPr lang="en-US" sz="1200" dirty="0"/>
                    </a:p>
                  </a:txBody>
                  <a:tcPr/>
                </a:tc>
                <a:tc>
                  <a:txBody>
                    <a:bodyPr/>
                    <a:lstStyle/>
                    <a:p>
                      <a:pPr algn="ctr"/>
                      <a:r>
                        <a:rPr lang="en-US" sz="1200" dirty="0" smtClean="0"/>
                        <a:t>No</a:t>
                      </a:r>
                      <a:endParaRPr lang="en-US" sz="1200" dirty="0"/>
                    </a:p>
                  </a:txBody>
                  <a:tcPr/>
                </a:tc>
                <a:extLst>
                  <a:ext uri="{0D108BD9-81ED-4DB2-BD59-A6C34878D82A}">
                    <a16:rowId xmlns:a16="http://schemas.microsoft.com/office/drawing/2014/main" val="10005"/>
                  </a:ext>
                </a:extLst>
              </a:tr>
              <a:tr h="370840">
                <a:tc>
                  <a:txBody>
                    <a:bodyPr/>
                    <a:lstStyle/>
                    <a:p>
                      <a:r>
                        <a:rPr lang="en-US" sz="2000" b="1" dirty="0" smtClean="0"/>
                        <a:t>Amadeus</a:t>
                      </a:r>
                    </a:p>
                  </a:txBody>
                  <a:tcPr/>
                </a:tc>
                <a:tc>
                  <a:txBody>
                    <a:bodyPr/>
                    <a:lstStyle/>
                    <a:p>
                      <a:r>
                        <a:rPr lang="en-US" dirty="0" smtClean="0"/>
                        <a:t>HotSOS / Rex</a:t>
                      </a:r>
                    </a:p>
                  </a:txBody>
                  <a:tcPr/>
                </a:tc>
                <a:tc>
                  <a:txBody>
                    <a:bodyPr/>
                    <a:lstStyle/>
                    <a:p>
                      <a:r>
                        <a:rPr lang="en-US" dirty="0" smtClean="0"/>
                        <a:t>Global</a:t>
                      </a:r>
                      <a:endParaRPr lang="en-US" dirty="0"/>
                    </a:p>
                  </a:txBody>
                  <a:tcPr/>
                </a:tc>
                <a:tc>
                  <a:txBody>
                    <a:bodyPr/>
                    <a:lstStyle/>
                    <a:p>
                      <a:r>
                        <a:rPr lang="en-US" dirty="0" smtClean="0"/>
                        <a:t>Housekeeping &amp; Maintenance</a:t>
                      </a:r>
                      <a:endParaRPr lang="en-US" dirty="0"/>
                    </a:p>
                  </a:txBody>
                  <a:tcPr/>
                </a:tc>
                <a:tc>
                  <a:txBody>
                    <a:bodyPr/>
                    <a:lstStyle/>
                    <a:p>
                      <a:r>
                        <a:rPr lang="en-US" sz="1200" dirty="0" smtClean="0"/>
                        <a:t>HTNG IFC</a:t>
                      </a:r>
                      <a:endParaRPr lang="en-US" sz="1200" dirty="0"/>
                    </a:p>
                  </a:txBody>
                  <a:tcPr/>
                </a:tc>
                <a:tc>
                  <a:txBody>
                    <a:bodyPr/>
                    <a:lstStyle/>
                    <a:p>
                      <a:pPr algn="ctr"/>
                      <a:r>
                        <a:rPr lang="en-US" sz="1200" dirty="0" smtClean="0"/>
                        <a:t>No</a:t>
                      </a:r>
                      <a:endParaRPr lang="en-US" sz="1200" dirty="0"/>
                    </a:p>
                  </a:txBody>
                  <a:tcPr/>
                </a:tc>
                <a:extLst>
                  <a:ext uri="{0D108BD9-81ED-4DB2-BD59-A6C34878D82A}">
                    <a16:rowId xmlns:a16="http://schemas.microsoft.com/office/drawing/2014/main" val="10006"/>
                  </a:ext>
                </a:extLst>
              </a:tr>
              <a:tr h="370840">
                <a:tc>
                  <a:txBody>
                    <a:bodyPr/>
                    <a:lstStyle/>
                    <a:p>
                      <a:r>
                        <a:rPr lang="en-US" sz="2000" b="1" dirty="0" smtClean="0"/>
                        <a:t>IJWS</a:t>
                      </a:r>
                    </a:p>
                  </a:txBody>
                  <a:tcPr/>
                </a:tc>
                <a:tc>
                  <a:txBody>
                    <a:bodyPr/>
                    <a:lstStyle/>
                    <a:p>
                      <a:r>
                        <a:rPr lang="en-US" b="0" dirty="0" smtClean="0"/>
                        <a:t>iPad Check In-Out</a:t>
                      </a:r>
                      <a:endParaRPr lang="en-US" b="0" dirty="0"/>
                    </a:p>
                  </a:txBody>
                  <a:tcPr/>
                </a:tc>
                <a:tc>
                  <a:txBody>
                    <a:bodyPr/>
                    <a:lstStyle/>
                    <a:p>
                      <a:r>
                        <a:rPr lang="en-US" dirty="0" smtClean="0"/>
                        <a:t>Global</a:t>
                      </a:r>
                      <a:endParaRPr lang="en-US" dirty="0"/>
                    </a:p>
                  </a:txBody>
                  <a:tcPr/>
                </a:tc>
                <a:tc>
                  <a:txBody>
                    <a:bodyPr/>
                    <a:lstStyle/>
                    <a:p>
                      <a:r>
                        <a:rPr lang="en-US" dirty="0" smtClean="0"/>
                        <a:t>Check-In</a:t>
                      </a:r>
                    </a:p>
                    <a:p>
                      <a:r>
                        <a:rPr lang="en-US" dirty="0" smtClean="0"/>
                        <a:t>Check-Out</a:t>
                      </a:r>
                      <a:endParaRPr lang="en-US" dirty="0"/>
                    </a:p>
                  </a:txBody>
                  <a:tcPr/>
                </a:tc>
                <a:tc>
                  <a:txBody>
                    <a:bodyPr/>
                    <a:lstStyle/>
                    <a:p>
                      <a:r>
                        <a:rPr lang="en-US" sz="1200" dirty="0" smtClean="0"/>
                        <a:t>OWS &amp; Kiosk</a:t>
                      </a:r>
                      <a:endParaRPr lang="en-US" sz="1200" dirty="0"/>
                    </a:p>
                  </a:txBody>
                  <a:tcPr/>
                </a:tc>
                <a:tc>
                  <a:txBody>
                    <a:bodyPr/>
                    <a:lstStyle/>
                    <a:p>
                      <a:pPr algn="ctr"/>
                      <a:r>
                        <a:rPr lang="en-US" sz="1200" dirty="0" smtClean="0"/>
                        <a:t>No</a:t>
                      </a:r>
                      <a:endParaRPr lang="en-US" sz="1200" dirty="0"/>
                    </a:p>
                  </a:txBody>
                  <a:tcPr/>
                </a:tc>
                <a:extLst>
                  <a:ext uri="{0D108BD9-81ED-4DB2-BD59-A6C34878D82A}">
                    <a16:rowId xmlns:a16="http://schemas.microsoft.com/office/drawing/2014/main" val="10007"/>
                  </a:ext>
                </a:extLst>
              </a:tr>
            </a:tbl>
          </a:graphicData>
        </a:graphic>
      </p:graphicFrame>
      <p:sp>
        <p:nvSpPr>
          <p:cNvPr id="3" name="Footer Placeholder 2"/>
          <p:cNvSpPr>
            <a:spLocks noGrp="1"/>
          </p:cNvSpPr>
          <p:nvPr>
            <p:ph type="ftr" sz="quarter" idx="11"/>
          </p:nvPr>
        </p:nvSpPr>
        <p:spPr/>
        <p:txBody>
          <a:bodyPr/>
          <a:lstStyle/>
          <a:p>
            <a:r>
              <a:rPr lang="en-US" dirty="0" smtClean="0">
                <a:solidFill>
                  <a:srgbClr val="5F5F5F"/>
                </a:solidFill>
              </a:rPr>
              <a:t>Oracle Confidential – Internal</a:t>
            </a:r>
            <a:endParaRPr lang="en-US" dirty="0">
              <a:solidFill>
                <a:srgbClr val="5F5F5F"/>
              </a:solidFill>
            </a:endParaRPr>
          </a:p>
        </p:txBody>
      </p:sp>
    </p:spTree>
    <p:extLst>
      <p:ext uri="{BB962C8B-B14F-4D97-AF65-F5344CB8AC3E}">
        <p14:creationId xmlns:p14="http://schemas.microsoft.com/office/powerpoint/2010/main" val="236884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noProof="0" dirty="0" smtClean="0"/>
              <a:t>Hotel Mobile on premise solutions</a:t>
            </a:r>
            <a:endParaRPr lang="en-US" noProof="0" dirty="0">
              <a:solidFill>
                <a:schemeClr val="tx2">
                  <a:lumMod val="75000"/>
                </a:schemeClr>
              </a:solidFill>
              <a:latin typeface="+mn-lt"/>
            </a:endParaRPr>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58920370"/>
              </p:ext>
            </p:extLst>
          </p:nvPr>
        </p:nvGraphicFramePr>
        <p:xfrm>
          <a:off x="1520435" y="1220925"/>
          <a:ext cx="9013574" cy="4876938"/>
        </p:xfrm>
        <a:graphic>
          <a:graphicData uri="http://schemas.openxmlformats.org/drawingml/2006/table">
            <a:tbl>
              <a:tblPr firstRow="1" bandRow="1">
                <a:tableStyleId>{6E25E649-3F16-4E02-A733-19D2CDBF48F0}</a:tableStyleId>
              </a:tblPr>
              <a:tblGrid>
                <a:gridCol w="3541994">
                  <a:extLst>
                    <a:ext uri="{9D8B030D-6E8A-4147-A177-3AD203B41FA5}">
                      <a16:colId xmlns:a16="http://schemas.microsoft.com/office/drawing/2014/main" val="20000"/>
                    </a:ext>
                  </a:extLst>
                </a:gridCol>
                <a:gridCol w="2142913">
                  <a:extLst>
                    <a:ext uri="{9D8B030D-6E8A-4147-A177-3AD203B41FA5}">
                      <a16:colId xmlns:a16="http://schemas.microsoft.com/office/drawing/2014/main" val="20001"/>
                    </a:ext>
                  </a:extLst>
                </a:gridCol>
                <a:gridCol w="2142913">
                  <a:extLst>
                    <a:ext uri="{9D8B030D-6E8A-4147-A177-3AD203B41FA5}">
                      <a16:colId xmlns:a16="http://schemas.microsoft.com/office/drawing/2014/main" val="20002"/>
                    </a:ext>
                  </a:extLst>
                </a:gridCol>
                <a:gridCol w="592877">
                  <a:extLst>
                    <a:ext uri="{9D8B030D-6E8A-4147-A177-3AD203B41FA5}">
                      <a16:colId xmlns:a16="http://schemas.microsoft.com/office/drawing/2014/main" val="20003"/>
                    </a:ext>
                  </a:extLst>
                </a:gridCol>
                <a:gridCol w="592877">
                  <a:extLst>
                    <a:ext uri="{9D8B030D-6E8A-4147-A177-3AD203B41FA5}">
                      <a16:colId xmlns:a16="http://schemas.microsoft.com/office/drawing/2014/main" val="20004"/>
                    </a:ext>
                  </a:extLst>
                </a:gridCol>
              </a:tblGrid>
              <a:tr h="400816">
                <a:tc>
                  <a:txBody>
                    <a:bodyPr/>
                    <a:lstStyle/>
                    <a:p>
                      <a:pPr algn="ctr"/>
                      <a:r>
                        <a:rPr lang="en-US" dirty="0" smtClean="0"/>
                        <a:t>Subject</a:t>
                      </a:r>
                      <a:endParaRPr lang="en-US" dirty="0"/>
                    </a:p>
                  </a:txBody>
                  <a:tcPr/>
                </a:tc>
                <a:tc gridSpan="2">
                  <a:txBody>
                    <a:bodyPr/>
                    <a:lstStyle/>
                    <a:p>
                      <a:pPr algn="ctr"/>
                      <a:r>
                        <a:rPr lang="en-US" dirty="0" smtClean="0"/>
                        <a:t>Additional Information</a:t>
                      </a:r>
                      <a:endParaRPr lang="en-US" dirty="0"/>
                    </a:p>
                  </a:txBody>
                  <a:tcPr/>
                </a:tc>
                <a:tc hMerge="1">
                  <a:txBody>
                    <a:bodyPr/>
                    <a:lstStyle/>
                    <a:p>
                      <a:endParaRPr lang="en-US"/>
                    </a:p>
                  </a:txBody>
                  <a:tcPr/>
                </a:tc>
                <a:tc gridSpan="2">
                  <a:txBody>
                    <a:bodyPr/>
                    <a:lstStyle/>
                    <a:p>
                      <a:r>
                        <a:rPr lang="en-US" dirty="0" smtClean="0"/>
                        <a:t> Part No</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400816">
                <a:tc>
                  <a:txBody>
                    <a:bodyPr/>
                    <a:lstStyle/>
                    <a:p>
                      <a:r>
                        <a:rPr lang="en-US" sz="1600" b="1" dirty="0" smtClean="0"/>
                        <a:t>OPERA Hotel Mobile</a:t>
                      </a:r>
                      <a:endParaRPr lang="en-US" sz="1600" b="1" dirty="0"/>
                    </a:p>
                  </a:txBody>
                  <a:tcPr/>
                </a:tc>
                <a:tc gridSpan="2">
                  <a:txBody>
                    <a:bodyPr/>
                    <a:lstStyle/>
                    <a:p>
                      <a:r>
                        <a:rPr lang="en-US" sz="1600" dirty="0" smtClean="0"/>
                        <a:t>Oracle Hospitality OPERA</a:t>
                      </a:r>
                      <a:r>
                        <a:rPr lang="en-US" sz="1600" baseline="0" dirty="0" smtClean="0"/>
                        <a:t> Hotel Mobile </a:t>
                      </a:r>
                      <a:br>
                        <a:rPr lang="en-US" sz="1600" baseline="0" dirty="0" smtClean="0"/>
                      </a:br>
                      <a:r>
                        <a:rPr lang="en-US" sz="1200" baseline="0" dirty="0" smtClean="0"/>
                        <a:t>(OPERA Property  v5 on-premise)</a:t>
                      </a:r>
                    </a:p>
                    <a:p>
                      <a:r>
                        <a:rPr lang="de-DE" sz="1600" baseline="0" dirty="0" smtClean="0"/>
                        <a:t>15.00 US$ per room / 3.30 US$ support per year</a:t>
                      </a:r>
                      <a:endParaRPr lang="en-US" sz="1600" dirty="0" smtClean="0"/>
                    </a:p>
                  </a:txBody>
                  <a:tcPr/>
                </a:tc>
                <a:tc hMerge="1">
                  <a:txBody>
                    <a:bodyPr/>
                    <a:lstStyle/>
                    <a:p>
                      <a:endParaRPr lang="en-US"/>
                    </a:p>
                  </a:txBody>
                  <a:tcPr/>
                </a:tc>
                <a:tc gridSpan="2">
                  <a:txBody>
                    <a:bodyPr/>
                    <a:lstStyle/>
                    <a:p>
                      <a:pPr algn="ctr"/>
                      <a:r>
                        <a:rPr lang="en-US" sz="1600" dirty="0" smtClean="0"/>
                        <a:t>L104989</a:t>
                      </a:r>
                      <a:endParaRPr lang="en-US" sz="1600" dirty="0"/>
                    </a:p>
                  </a:txBody>
                  <a:tcPr/>
                </a:tc>
                <a:tc hMerge="1">
                  <a:txBody>
                    <a:bodyPr/>
                    <a:lstStyle/>
                    <a:p>
                      <a:endParaRPr lang="en-US"/>
                    </a:p>
                  </a:txBody>
                  <a:tcPr/>
                </a:tc>
                <a:extLst>
                  <a:ext uri="{0D108BD9-81ED-4DB2-BD59-A6C34878D82A}">
                    <a16:rowId xmlns:a16="http://schemas.microsoft.com/office/drawing/2014/main" val="10001"/>
                  </a:ext>
                </a:extLst>
              </a:tr>
              <a:tr h="406391">
                <a:tc>
                  <a:txBody>
                    <a:bodyPr/>
                    <a:lstStyle/>
                    <a:p>
                      <a:pPr marL="87313" indent="0" algn="l" fontAlgn="b"/>
                      <a:r>
                        <a:rPr lang="en-US" sz="1600" b="1" kern="1200" dirty="0" smtClean="0">
                          <a:solidFill>
                            <a:schemeClr val="dk1"/>
                          </a:solidFill>
                          <a:latin typeface="+mn-lt"/>
                          <a:ea typeface="+mn-ea"/>
                          <a:cs typeface="+mn-cs"/>
                        </a:rPr>
                        <a:t>Suite8 Hotel Mobile</a:t>
                      </a:r>
                      <a:endParaRPr lang="en-US" sz="1600" b="1" kern="1200" dirty="0">
                        <a:solidFill>
                          <a:schemeClr val="dk1"/>
                        </a:solidFill>
                        <a:latin typeface="+mn-lt"/>
                        <a:ea typeface="+mn-ea"/>
                        <a:cs typeface="+mn-cs"/>
                      </a:endParaRPr>
                    </a:p>
                  </a:txBody>
                  <a:tcPr marL="0" marR="0" marT="0" marB="0"/>
                </a:tc>
                <a:tc gridSpan="2">
                  <a:txBody>
                    <a:bodyPr/>
                    <a:lstStyle/>
                    <a:p>
                      <a:r>
                        <a:rPr lang="en-US" sz="1600" dirty="0" smtClean="0"/>
                        <a:t>Oracle Hospitality Suite8 Hotel</a:t>
                      </a:r>
                      <a:r>
                        <a:rPr lang="en-US" sz="1600" baseline="0" dirty="0" smtClean="0"/>
                        <a:t> Mobile</a:t>
                      </a:r>
                    </a:p>
                    <a:p>
                      <a:r>
                        <a:rPr lang="de-DE" sz="1600" baseline="0" dirty="0" smtClean="0"/>
                        <a:t>15.00 US$ per room / 3.30 US$ support per year</a:t>
                      </a:r>
                      <a:endParaRPr lang="en-US" sz="1600" dirty="0" smtClean="0"/>
                    </a:p>
                  </a:txBody>
                  <a:tcPr/>
                </a:tc>
                <a:tc hMerge="1">
                  <a:txBody>
                    <a:bodyPr/>
                    <a:lstStyle/>
                    <a:p>
                      <a:endParaRPr lang="en-US"/>
                    </a:p>
                  </a:txBody>
                  <a:tcPr/>
                </a:tc>
                <a:tc gridSpan="2">
                  <a:txBody>
                    <a:bodyPr/>
                    <a:lstStyle/>
                    <a:p>
                      <a:pPr algn="ctr"/>
                      <a:r>
                        <a:rPr lang="en-US" sz="1600" dirty="0" smtClean="0"/>
                        <a:t>L104988</a:t>
                      </a:r>
                      <a:endParaRPr lang="en-US" sz="1600" dirty="0"/>
                    </a:p>
                  </a:txBody>
                  <a:tcPr/>
                </a:tc>
                <a:tc hMerge="1">
                  <a:txBody>
                    <a:bodyPr/>
                    <a:lstStyle/>
                    <a:p>
                      <a:endParaRPr lang="en-US"/>
                    </a:p>
                  </a:txBody>
                  <a:tcPr/>
                </a:tc>
                <a:extLst>
                  <a:ext uri="{0D108BD9-81ED-4DB2-BD59-A6C34878D82A}">
                    <a16:rowId xmlns:a16="http://schemas.microsoft.com/office/drawing/2014/main" val="10002"/>
                  </a:ext>
                </a:extLst>
              </a:tr>
              <a:tr h="565530">
                <a:tc>
                  <a:txBody>
                    <a:bodyPr/>
                    <a:lstStyle/>
                    <a:p>
                      <a:r>
                        <a:rPr lang="en-US" sz="1600" b="1" dirty="0" smtClean="0"/>
                        <a:t>Windows App</a:t>
                      </a:r>
                      <a:endParaRPr lang="en-US" sz="1600" b="1" dirty="0"/>
                    </a:p>
                  </a:txBody>
                  <a:tcPr/>
                </a:tc>
                <a:tc gridSpan="2">
                  <a:txBody>
                    <a:bodyPr/>
                    <a:lstStyle/>
                    <a:p>
                      <a:r>
                        <a:rPr lang="en-US" sz="1600" dirty="0" smtClean="0">
                          <a:hlinkClick r:id="rId3"/>
                        </a:rPr>
                        <a:t>Download from edelivery.oracle.com</a:t>
                      </a:r>
                      <a:endParaRPr lang="en-US" sz="1600" dirty="0"/>
                    </a:p>
                  </a:txBody>
                  <a:tcPr/>
                </a:tc>
                <a:tc hMerge="1">
                  <a:txBody>
                    <a:bodyPr/>
                    <a:lstStyle/>
                    <a:p>
                      <a:endParaRPr lang="en-US"/>
                    </a:p>
                  </a:txBody>
                  <a:tcPr/>
                </a:tc>
                <a:tc gridSpan="2">
                  <a:txBody>
                    <a:bodyPr/>
                    <a:lstStyle/>
                    <a:p>
                      <a:pPr algn="ctr"/>
                      <a:endParaRPr lang="en-US" sz="1600" dirty="0"/>
                    </a:p>
                  </a:txBody>
                  <a:tcPr/>
                </a:tc>
                <a:tc hMerge="1">
                  <a:txBody>
                    <a:bodyPr/>
                    <a:lstStyle/>
                    <a:p>
                      <a:endParaRPr lang="en-US"/>
                    </a:p>
                  </a:txBody>
                  <a:tcPr/>
                </a:tc>
                <a:extLst>
                  <a:ext uri="{0D108BD9-81ED-4DB2-BD59-A6C34878D82A}">
                    <a16:rowId xmlns:a16="http://schemas.microsoft.com/office/drawing/2014/main" val="10003"/>
                  </a:ext>
                </a:extLst>
              </a:tr>
              <a:tr h="400816">
                <a:tc>
                  <a:txBody>
                    <a:bodyPr/>
                    <a:lstStyle/>
                    <a:p>
                      <a:r>
                        <a:rPr lang="en-US" sz="1600" b="1" dirty="0" smtClean="0"/>
                        <a:t>iOS App</a:t>
                      </a:r>
                      <a:endParaRPr lang="en-US" sz="1600" b="1" dirty="0"/>
                    </a:p>
                  </a:txBody>
                  <a:tcPr/>
                </a:tc>
                <a:tc gridSpan="2">
                  <a:txBody>
                    <a:bodyPr/>
                    <a:lstStyle/>
                    <a:p>
                      <a:r>
                        <a:rPr lang="en-US" sz="1600" dirty="0" smtClean="0">
                          <a:hlinkClick r:id="rId4"/>
                        </a:rPr>
                        <a:t>Download</a:t>
                      </a:r>
                      <a:r>
                        <a:rPr lang="en-US" sz="1600" baseline="0" dirty="0" smtClean="0">
                          <a:hlinkClick r:id="rId4"/>
                        </a:rPr>
                        <a:t> from Apple App Store</a:t>
                      </a:r>
                      <a:endParaRPr lang="en-US" sz="1600" dirty="0"/>
                    </a:p>
                  </a:txBody>
                  <a:tcPr/>
                </a:tc>
                <a:tc hMerge="1">
                  <a:txBody>
                    <a:bodyPr/>
                    <a:lstStyle/>
                    <a:p>
                      <a:endParaRPr lang="en-US"/>
                    </a:p>
                  </a:txBody>
                  <a:tcPr/>
                </a:tc>
                <a:tc gridSpan="2">
                  <a:txBody>
                    <a:bodyPr/>
                    <a:lstStyle/>
                    <a:p>
                      <a:pPr algn="ctr"/>
                      <a:endParaRPr lang="en-US" sz="1600" dirty="0"/>
                    </a:p>
                  </a:txBody>
                  <a:tcPr/>
                </a:tc>
                <a:tc hMerge="1">
                  <a:txBody>
                    <a:bodyPr/>
                    <a:lstStyle/>
                    <a:p>
                      <a:endParaRPr lang="en-US"/>
                    </a:p>
                  </a:txBody>
                  <a:tcPr/>
                </a:tc>
                <a:extLst>
                  <a:ext uri="{0D108BD9-81ED-4DB2-BD59-A6C34878D82A}">
                    <a16:rowId xmlns:a16="http://schemas.microsoft.com/office/drawing/2014/main" val="10004"/>
                  </a:ext>
                </a:extLst>
              </a:tr>
              <a:tr h="400816">
                <a:tc>
                  <a:txBody>
                    <a:bodyPr/>
                    <a:lstStyle/>
                    <a:p>
                      <a:r>
                        <a:rPr lang="en-US" sz="1600" b="1" dirty="0" smtClean="0"/>
                        <a:t>Android App </a:t>
                      </a:r>
                      <a:endParaRPr lang="en-US" sz="1600" b="1" dirty="0"/>
                    </a:p>
                  </a:txBody>
                  <a:tcPr/>
                </a:tc>
                <a:tc gridSpan="2">
                  <a:txBody>
                    <a:bodyPr/>
                    <a:lstStyle/>
                    <a:p>
                      <a:r>
                        <a:rPr lang="en-US" sz="1600" dirty="0" smtClean="0">
                          <a:hlinkClick r:id="rId5"/>
                        </a:rPr>
                        <a:t>Download from Google Play Store</a:t>
                      </a:r>
                      <a:endParaRPr lang="en-US" sz="1600" dirty="0"/>
                    </a:p>
                  </a:txBody>
                  <a:tcPr/>
                </a:tc>
                <a:tc hMerge="1">
                  <a:txBody>
                    <a:bodyPr/>
                    <a:lstStyle/>
                    <a:p>
                      <a:endParaRPr lang="en-AU"/>
                    </a:p>
                  </a:txBody>
                  <a:tcPr/>
                </a:tc>
                <a:tc gridSpan="2">
                  <a:txBody>
                    <a:bodyPr/>
                    <a:lstStyle/>
                    <a:p>
                      <a:pPr algn="ctr"/>
                      <a:endParaRPr lang="en-US" sz="1600" dirty="0"/>
                    </a:p>
                  </a:txBody>
                  <a:tcPr/>
                </a:tc>
                <a:tc hMerge="1">
                  <a:txBody>
                    <a:bodyPr/>
                    <a:lstStyle/>
                    <a:p>
                      <a:endParaRPr lang="en-AU"/>
                    </a:p>
                  </a:txBody>
                  <a:tcPr/>
                </a:tc>
                <a:extLst>
                  <a:ext uri="{0D108BD9-81ED-4DB2-BD59-A6C34878D82A}">
                    <a16:rowId xmlns:a16="http://schemas.microsoft.com/office/drawing/2014/main" val="10005"/>
                  </a:ext>
                </a:extLst>
              </a:tr>
              <a:tr h="1044000">
                <a:tc>
                  <a:txBody>
                    <a:bodyPr/>
                    <a:lstStyle/>
                    <a:p>
                      <a:r>
                        <a:rPr lang="en-US" sz="1600" b="1" dirty="0" smtClean="0"/>
                        <a:t>OPERA 5</a:t>
                      </a:r>
                      <a:r>
                        <a:rPr lang="en-US" sz="1600" b="1" baseline="0" dirty="0" smtClean="0"/>
                        <a:t> Version</a:t>
                      </a:r>
                    </a:p>
                    <a:p>
                      <a:r>
                        <a:rPr lang="en-US" sz="1600" b="1" baseline="0" dirty="0" smtClean="0"/>
                        <a:t/>
                      </a:r>
                      <a:br>
                        <a:rPr lang="en-US" sz="1600" b="1" baseline="0" dirty="0" smtClean="0"/>
                      </a:br>
                      <a:endParaRPr lang="en-US" sz="1600" b="1" baseline="0" dirty="0" smtClean="0"/>
                    </a:p>
                    <a:p>
                      <a:r>
                        <a:rPr lang="en-US" sz="1600" b="1" baseline="0" dirty="0" smtClean="0"/>
                        <a:t>Suite8 Version</a:t>
                      </a:r>
                    </a:p>
                    <a:p>
                      <a:endParaRPr lang="en-US" sz="1400" b="1" dirty="0" smtClean="0"/>
                    </a:p>
                  </a:txBody>
                  <a:tcPr/>
                </a:tc>
                <a:tc>
                  <a:txBody>
                    <a:bodyPr/>
                    <a:lstStyle/>
                    <a:p>
                      <a:r>
                        <a:rPr lang="en-US" sz="1600" dirty="0" smtClean="0"/>
                        <a:t>5.6.1+ / 5.5.0.21+ /</a:t>
                      </a:r>
                      <a:r>
                        <a:rPr lang="en-US" sz="1600" baseline="0" dirty="0" smtClean="0"/>
                        <a:t> 5.5.1.7+</a:t>
                      </a:r>
                    </a:p>
                    <a:p>
                      <a:r>
                        <a:rPr lang="en-US" sz="1600" baseline="0" dirty="0" smtClean="0"/>
                        <a:t/>
                      </a:r>
                      <a:br>
                        <a:rPr lang="en-US" sz="1600" baseline="0" dirty="0" smtClean="0"/>
                      </a:br>
                      <a:r>
                        <a:rPr lang="en-US" sz="1600" baseline="0" dirty="0" smtClean="0"/>
                        <a:t>8.13+</a:t>
                      </a:r>
                    </a:p>
                    <a:p>
                      <a:endParaRPr lang="en-US" sz="1600" baseline="0" dirty="0" smtClean="0"/>
                    </a:p>
                  </a:txBody>
                  <a:tcPr/>
                </a:tc>
                <a:tc>
                  <a:txBody>
                    <a:bodyPr/>
                    <a:lstStyle/>
                    <a:p>
                      <a:endParaRPr lang="en-US"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006"/>
                  </a:ext>
                </a:extLst>
              </a:tr>
              <a:tr h="400816">
                <a:tc>
                  <a:txBody>
                    <a:bodyPr/>
                    <a:lstStyle/>
                    <a:p>
                      <a:r>
                        <a:rPr lang="en-US" sz="1600" b="1" baseline="0" dirty="0" smtClean="0"/>
                        <a:t>REST API </a:t>
                      </a:r>
                      <a:endParaRPr lang="en-US" sz="1600" b="1" dirty="0"/>
                    </a:p>
                  </a:txBody>
                  <a:tcPr/>
                </a:tc>
                <a:tc gridSpan="2">
                  <a:txBody>
                    <a:bodyPr/>
                    <a:lstStyle/>
                    <a:p>
                      <a:pPr lvl="0"/>
                      <a:r>
                        <a:rPr lang="en-US" sz="1200" b="0" kern="1200" dirty="0" smtClean="0">
                          <a:solidFill>
                            <a:schemeClr val="dk1"/>
                          </a:solidFill>
                          <a:effectLst/>
                          <a:latin typeface="+mn-lt"/>
                          <a:ea typeface="+mn-ea"/>
                          <a:cs typeface="+mn-cs"/>
                        </a:rPr>
                        <a:t>An external SSL certificate from a trusted certification authority with a FQDN needs to be installed on the REST API server</a:t>
                      </a:r>
                      <a:endParaRPr lang="en-US" sz="1200" b="0" kern="1200" dirty="0">
                        <a:solidFill>
                          <a:schemeClr val="dk1"/>
                        </a:solidFill>
                        <a:effectLst/>
                        <a:latin typeface="+mn-lt"/>
                        <a:ea typeface="+mn-ea"/>
                        <a:cs typeface="+mn-cs"/>
                      </a:endParaRPr>
                    </a:p>
                  </a:txBody>
                  <a:tcPr/>
                </a:tc>
                <a:tc hMerge="1">
                  <a:txBody>
                    <a:bodyPr/>
                    <a:lstStyle/>
                    <a:p>
                      <a:endParaRPr lang="en-US"/>
                    </a:p>
                  </a:txBody>
                  <a:tcPr/>
                </a:tc>
                <a:tc gridSpan="2">
                  <a:txBody>
                    <a:bodyPr/>
                    <a:lstStyle/>
                    <a:p>
                      <a:pPr algn="ctr"/>
                      <a:endParaRPr lang="en-US" sz="1600" dirty="0"/>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l="14046" r="14023"/>
          <a:stretch/>
        </p:blipFill>
        <p:spPr>
          <a:xfrm>
            <a:off x="156730" y="2755199"/>
            <a:ext cx="1224116" cy="77414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461" y="5139458"/>
            <a:ext cx="989974" cy="989974"/>
          </a:xfrm>
          <a:prstGeom prst="rect">
            <a:avLst/>
          </a:prstGeom>
        </p:spPr>
      </p:pic>
      <p:pic>
        <p:nvPicPr>
          <p:cNvPr id="3" name="Picture 2"/>
          <p:cNvPicPr>
            <a:picLocks noChangeAspect="1"/>
          </p:cNvPicPr>
          <p:nvPr/>
        </p:nvPicPr>
        <p:blipFill>
          <a:blip r:embed="rId8"/>
          <a:stretch>
            <a:fillRect/>
          </a:stretch>
        </p:blipFill>
        <p:spPr>
          <a:xfrm>
            <a:off x="356593" y="1547417"/>
            <a:ext cx="793782" cy="1111295"/>
          </a:xfrm>
          <a:prstGeom prst="rect">
            <a:avLst/>
          </a:prstGeom>
        </p:spPr>
      </p:pic>
    </p:spTree>
    <p:extLst>
      <p:ext uri="{BB962C8B-B14F-4D97-AF65-F5344CB8AC3E}">
        <p14:creationId xmlns:p14="http://schemas.microsoft.com/office/powerpoint/2010/main" val="243292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noProof="0" dirty="0" smtClean="0"/>
              <a:t>Hotel Mobile Solutions – Hardware</a:t>
            </a:r>
            <a:endParaRPr lang="en-US" noProof="0" dirty="0">
              <a:solidFill>
                <a:schemeClr val="tx2">
                  <a:lumMod val="75000"/>
                </a:schemeClr>
              </a:solidFill>
              <a:latin typeface="+mn-lt"/>
            </a:endParaRPr>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771791647"/>
              </p:ext>
            </p:extLst>
          </p:nvPr>
        </p:nvGraphicFramePr>
        <p:xfrm>
          <a:off x="1520435" y="1220925"/>
          <a:ext cx="9013574" cy="1467616"/>
        </p:xfrm>
        <a:graphic>
          <a:graphicData uri="http://schemas.openxmlformats.org/drawingml/2006/table">
            <a:tbl>
              <a:tblPr firstRow="1" bandRow="1">
                <a:tableStyleId>{6E25E649-3F16-4E02-A733-19D2CDBF48F0}</a:tableStyleId>
              </a:tblPr>
              <a:tblGrid>
                <a:gridCol w="2470540">
                  <a:extLst>
                    <a:ext uri="{9D8B030D-6E8A-4147-A177-3AD203B41FA5}">
                      <a16:colId xmlns:a16="http://schemas.microsoft.com/office/drawing/2014/main" val="20000"/>
                    </a:ext>
                  </a:extLst>
                </a:gridCol>
                <a:gridCol w="5038725">
                  <a:extLst>
                    <a:ext uri="{9D8B030D-6E8A-4147-A177-3AD203B41FA5}">
                      <a16:colId xmlns:a16="http://schemas.microsoft.com/office/drawing/2014/main" val="20001"/>
                    </a:ext>
                  </a:extLst>
                </a:gridCol>
                <a:gridCol w="1504309">
                  <a:extLst>
                    <a:ext uri="{9D8B030D-6E8A-4147-A177-3AD203B41FA5}">
                      <a16:colId xmlns:a16="http://schemas.microsoft.com/office/drawing/2014/main" val="20002"/>
                    </a:ext>
                  </a:extLst>
                </a:gridCol>
              </a:tblGrid>
              <a:tr h="400816">
                <a:tc>
                  <a:txBody>
                    <a:bodyPr/>
                    <a:lstStyle/>
                    <a:p>
                      <a:pPr algn="ctr"/>
                      <a:r>
                        <a:rPr lang="en-US" dirty="0" smtClean="0"/>
                        <a:t>Subject</a:t>
                      </a:r>
                      <a:endParaRPr lang="en-US" dirty="0"/>
                    </a:p>
                  </a:txBody>
                  <a:tcPr/>
                </a:tc>
                <a:tc>
                  <a:txBody>
                    <a:bodyPr/>
                    <a:lstStyle/>
                    <a:p>
                      <a:pPr algn="ctr"/>
                      <a:r>
                        <a:rPr lang="en-US" dirty="0" smtClean="0"/>
                        <a:t>Additional Information</a:t>
                      </a:r>
                      <a:endParaRPr lang="en-US" dirty="0"/>
                    </a:p>
                  </a:txBody>
                  <a:tcPr/>
                </a:tc>
                <a:tc>
                  <a:txBody>
                    <a:bodyPr/>
                    <a:lstStyle/>
                    <a:p>
                      <a:r>
                        <a:rPr lang="en-US" dirty="0" smtClean="0"/>
                        <a:t> Part No</a:t>
                      </a:r>
                      <a:endParaRPr lang="en-US" dirty="0"/>
                    </a:p>
                  </a:txBody>
                  <a:tcPr/>
                </a:tc>
                <a:extLst>
                  <a:ext uri="{0D108BD9-81ED-4DB2-BD59-A6C34878D82A}">
                    <a16:rowId xmlns:a16="http://schemas.microsoft.com/office/drawing/2014/main" val="10000"/>
                  </a:ext>
                </a:extLst>
              </a:tr>
              <a:tr h="400816">
                <a:tc>
                  <a:txBody>
                    <a:bodyPr/>
                    <a:lstStyle/>
                    <a:p>
                      <a:r>
                        <a:rPr lang="en-US" sz="1600" b="1" dirty="0" smtClean="0"/>
                        <a:t>Oracle </a:t>
                      </a:r>
                      <a:r>
                        <a:rPr lang="en-US" sz="1600" b="1" baseline="0" dirty="0" smtClean="0"/>
                        <a:t>Tablets</a:t>
                      </a:r>
                      <a:endParaRPr lang="en-US" sz="1600" b="1" dirty="0"/>
                    </a:p>
                  </a:txBody>
                  <a:tcPr/>
                </a:tc>
                <a:tc>
                  <a:txBody>
                    <a:bodyPr/>
                    <a:lstStyle/>
                    <a:p>
                      <a:r>
                        <a:rPr lang="en-US" sz="1600" dirty="0" smtClean="0">
                          <a:hlinkClick r:id="rId3"/>
                        </a:rPr>
                        <a:t>Oracle MICROS 721</a:t>
                      </a:r>
                      <a:r>
                        <a:rPr lang="en-US" sz="1600" baseline="0" dirty="0" smtClean="0">
                          <a:hlinkClick r:id="rId3"/>
                        </a:rPr>
                        <a:t> Tablet</a:t>
                      </a:r>
                      <a:endParaRPr lang="en-US" sz="1600" dirty="0" smtClean="0"/>
                    </a:p>
                    <a:p>
                      <a:endParaRPr lang="en-US" sz="1600" dirty="0" smtClean="0"/>
                    </a:p>
                    <a:p>
                      <a:endParaRPr lang="en-US" sz="1600" dirty="0" smtClean="0"/>
                    </a:p>
                    <a:p>
                      <a:endParaRPr lang="en-US" sz="1600" dirty="0" smtClean="0"/>
                    </a:p>
                  </a:txBody>
                  <a:tcPr/>
                </a:tc>
                <a:tc>
                  <a:txBody>
                    <a:bodyPr/>
                    <a:lstStyle/>
                    <a:p>
                      <a:pPr algn="l"/>
                      <a:r>
                        <a:rPr lang="en-US" sz="1800" kern="1200" dirty="0" smtClean="0">
                          <a:solidFill>
                            <a:schemeClr val="dk1"/>
                          </a:solidFill>
                          <a:effectLst/>
                          <a:latin typeface="+mn-lt"/>
                          <a:ea typeface="+mn-ea"/>
                          <a:cs typeface="+mn-cs"/>
                        </a:rPr>
                        <a:t>7118412</a:t>
                      </a:r>
                      <a:endParaRPr lang="en-US" sz="1600" dirty="0" smtClean="0">
                        <a:solidFill>
                          <a:schemeClr val="bg1">
                            <a:lumMod val="50000"/>
                          </a:schemeClr>
                        </a:solidFill>
                      </a:endParaRPr>
                    </a:p>
                    <a:p>
                      <a:pPr algn="ctr"/>
                      <a:endParaRPr lang="en-US" sz="1600" dirty="0" smtClean="0"/>
                    </a:p>
                    <a:p>
                      <a:pPr algn="ctr"/>
                      <a:endParaRPr lang="en-US" sz="1600" dirty="0" smtClean="0"/>
                    </a:p>
                  </a:txBody>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14046" r="14023"/>
          <a:stretch/>
        </p:blipFill>
        <p:spPr>
          <a:xfrm>
            <a:off x="156730" y="2755199"/>
            <a:ext cx="1224116" cy="77414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461" y="5139458"/>
            <a:ext cx="989974" cy="989974"/>
          </a:xfrm>
          <a:prstGeom prst="rect">
            <a:avLst/>
          </a:prstGeom>
        </p:spPr>
      </p:pic>
      <p:pic>
        <p:nvPicPr>
          <p:cNvPr id="3" name="Picture 2"/>
          <p:cNvPicPr>
            <a:picLocks noChangeAspect="1"/>
          </p:cNvPicPr>
          <p:nvPr/>
        </p:nvPicPr>
        <p:blipFill>
          <a:blip r:embed="rId6"/>
          <a:stretch>
            <a:fillRect/>
          </a:stretch>
        </p:blipFill>
        <p:spPr>
          <a:xfrm>
            <a:off x="356593" y="1547417"/>
            <a:ext cx="793782" cy="1111295"/>
          </a:xfrm>
          <a:prstGeom prst="rect">
            <a:avLst/>
          </a:prstGeom>
        </p:spPr>
      </p:pic>
      <p:sp>
        <p:nvSpPr>
          <p:cNvPr id="4" name="TextBox 3"/>
          <p:cNvSpPr txBox="1"/>
          <p:nvPr/>
        </p:nvSpPr>
        <p:spPr>
          <a:xfrm>
            <a:off x="1600200" y="3629025"/>
            <a:ext cx="8933809" cy="287588"/>
          </a:xfrm>
          <a:prstGeom prst="rect">
            <a:avLst/>
          </a:prstGeom>
          <a:noFill/>
        </p:spPr>
        <p:txBody>
          <a:bodyPr wrap="none" lIns="0" tIns="0" rIns="0" bIns="0" rtlCol="0">
            <a:noAutofit/>
          </a:bodyPr>
          <a:lstStyle/>
          <a:p>
            <a:pPr>
              <a:lnSpc>
                <a:spcPct val="90000"/>
              </a:lnSpc>
            </a:pPr>
            <a:r>
              <a:rPr lang="en-US" dirty="0" smtClean="0"/>
              <a:t>For more information, please visit the </a:t>
            </a:r>
            <a:r>
              <a:rPr lang="en-US" dirty="0" smtClean="0">
                <a:hlinkClick r:id="rId7"/>
              </a:rPr>
              <a:t>Global Hardware Pricelist</a:t>
            </a:r>
            <a:r>
              <a:rPr lang="en-US" dirty="0" smtClean="0"/>
              <a:t> available on eSource</a:t>
            </a:r>
          </a:p>
        </p:txBody>
      </p:sp>
      <p:graphicFrame>
        <p:nvGraphicFramePr>
          <p:cNvPr id="11" name="Table 10"/>
          <p:cNvGraphicFramePr>
            <a:graphicFrameLocks noGrp="1"/>
          </p:cNvGraphicFramePr>
          <p:nvPr>
            <p:extLst>
              <p:ext uri="{D42A27DB-BD31-4B8C-83A1-F6EECF244321}">
                <p14:modId xmlns:p14="http://schemas.microsoft.com/office/powerpoint/2010/main" val="335339835"/>
              </p:ext>
            </p:extLst>
          </p:nvPr>
        </p:nvGraphicFramePr>
        <p:xfrm>
          <a:off x="1520435" y="4039892"/>
          <a:ext cx="9013574" cy="2191883"/>
        </p:xfrm>
        <a:graphic>
          <a:graphicData uri="http://schemas.openxmlformats.org/drawingml/2006/table">
            <a:tbl>
              <a:tblPr firstRow="1" bandRow="1">
                <a:tableStyleId>{6E25E649-3F16-4E02-A733-19D2CDBF48F0}</a:tableStyleId>
              </a:tblPr>
              <a:tblGrid>
                <a:gridCol w="1384690">
                  <a:extLst>
                    <a:ext uri="{9D8B030D-6E8A-4147-A177-3AD203B41FA5}">
                      <a16:colId xmlns:a16="http://schemas.microsoft.com/office/drawing/2014/main" val="20000"/>
                    </a:ext>
                  </a:extLst>
                </a:gridCol>
                <a:gridCol w="7628884">
                  <a:extLst>
                    <a:ext uri="{9D8B030D-6E8A-4147-A177-3AD203B41FA5}">
                      <a16:colId xmlns:a16="http://schemas.microsoft.com/office/drawing/2014/main" val="20001"/>
                    </a:ext>
                  </a:extLst>
                </a:gridCol>
              </a:tblGrid>
              <a:tr h="295390">
                <a:tc>
                  <a:txBody>
                    <a:bodyPr/>
                    <a:lstStyle/>
                    <a:p>
                      <a:pPr algn="ctr"/>
                      <a:r>
                        <a:rPr lang="en-US" dirty="0" smtClean="0"/>
                        <a:t>Subject</a:t>
                      </a:r>
                      <a:endParaRPr lang="en-US" dirty="0"/>
                    </a:p>
                  </a:txBody>
                  <a:tcPr/>
                </a:tc>
                <a:tc>
                  <a:txBody>
                    <a:bodyPr/>
                    <a:lstStyle/>
                    <a:p>
                      <a:pPr algn="ctr"/>
                      <a:r>
                        <a:rPr lang="en-US" dirty="0" smtClean="0"/>
                        <a:t>Additional Information</a:t>
                      </a:r>
                      <a:endParaRPr lang="en-US" dirty="0"/>
                    </a:p>
                  </a:txBody>
                  <a:tcPr/>
                </a:tc>
                <a:extLst>
                  <a:ext uri="{0D108BD9-81ED-4DB2-BD59-A6C34878D82A}">
                    <a16:rowId xmlns:a16="http://schemas.microsoft.com/office/drawing/2014/main" val="10000"/>
                  </a:ext>
                </a:extLst>
              </a:tr>
              <a:tr h="803657">
                <a:tc>
                  <a:txBody>
                    <a:bodyPr/>
                    <a:lstStyle/>
                    <a:p>
                      <a:r>
                        <a:rPr lang="en-US" sz="1600" b="1" dirty="0" smtClean="0"/>
                        <a:t>Apple iOS</a:t>
                      </a:r>
                      <a:endParaRPr lang="en-US" sz="1600" b="1" dirty="0"/>
                    </a:p>
                  </a:txBody>
                  <a:tcPr/>
                </a:tc>
                <a:tc>
                  <a:txBody>
                    <a:bodyPr/>
                    <a:lstStyle/>
                    <a:p>
                      <a:pPr marL="285750" indent="-285750">
                        <a:buFont typeface="Arial" panose="020B0604020202020204" pitchFamily="34" charset="0"/>
                        <a:buChar char="•"/>
                      </a:pPr>
                      <a:r>
                        <a:rPr lang="en-US" sz="1600" dirty="0" smtClean="0"/>
                        <a:t>iOS version</a:t>
                      </a:r>
                      <a:r>
                        <a:rPr lang="en-US" sz="1600" baseline="0" dirty="0" smtClean="0"/>
                        <a:t> 11</a:t>
                      </a:r>
                      <a:r>
                        <a:rPr lang="en-US" sz="1600" dirty="0" smtClean="0"/>
                        <a:t> or later</a:t>
                      </a:r>
                    </a:p>
                    <a:p>
                      <a:pPr marL="285750" lvl="0" indent="-285750">
                        <a:buFont typeface="Arial" panose="020B0604020202020204" pitchFamily="34" charset="0"/>
                        <a:buChar char="•"/>
                      </a:pPr>
                      <a:r>
                        <a:rPr lang="en-US" sz="1600" dirty="0" smtClean="0"/>
                        <a:t>iPhone 5S</a:t>
                      </a:r>
                      <a:r>
                        <a:rPr lang="en-US" sz="1600" baseline="0" dirty="0" smtClean="0"/>
                        <a:t> or higher, </a:t>
                      </a:r>
                      <a:r>
                        <a:rPr lang="en-US" sz="1600" dirty="0" smtClean="0"/>
                        <a:t>iPod Touch 5</a:t>
                      </a:r>
                      <a:r>
                        <a:rPr lang="en-US" sz="1600" baseline="30000" dirty="0" smtClean="0"/>
                        <a:t>th</a:t>
                      </a:r>
                      <a:r>
                        <a:rPr lang="en-US" sz="1600" baseline="0" dirty="0" smtClean="0"/>
                        <a:t> </a:t>
                      </a:r>
                      <a:r>
                        <a:rPr lang="en-US" sz="1600" dirty="0" smtClean="0"/>
                        <a:t>generation or higher,</a:t>
                      </a:r>
                      <a:r>
                        <a:rPr lang="en-US" sz="1600" baseline="0" dirty="0" smtClean="0"/>
                        <a:t> iPad 5</a:t>
                      </a:r>
                      <a:r>
                        <a:rPr lang="en-US" sz="1600" baseline="30000" dirty="0" smtClean="0"/>
                        <a:t>th</a:t>
                      </a:r>
                      <a:r>
                        <a:rPr lang="en-US" sz="1600" baseline="0" dirty="0" smtClean="0"/>
                        <a:t> generation or higher, iPad Air, iPad Pro</a:t>
                      </a:r>
                      <a:endParaRPr lang="en-US" sz="1600" dirty="0" smtClean="0"/>
                    </a:p>
                  </a:txBody>
                  <a:tcPr/>
                </a:tc>
                <a:extLst>
                  <a:ext uri="{0D108BD9-81ED-4DB2-BD59-A6C34878D82A}">
                    <a16:rowId xmlns:a16="http://schemas.microsoft.com/office/drawing/2014/main" val="10001"/>
                  </a:ext>
                </a:extLst>
              </a:tr>
              <a:tr h="424043">
                <a:tc>
                  <a:txBody>
                    <a:bodyPr/>
                    <a:lstStyle/>
                    <a:p>
                      <a:r>
                        <a:rPr lang="en-US" sz="1600" b="1" dirty="0" smtClean="0"/>
                        <a:t>Android</a:t>
                      </a:r>
                      <a:endParaRPr lang="en-US" sz="1600" b="1" dirty="0"/>
                    </a:p>
                  </a:txBody>
                  <a:tcPr/>
                </a:tc>
                <a:tc>
                  <a:txBody>
                    <a:bodyPr/>
                    <a:lstStyle/>
                    <a:p>
                      <a:pPr marL="285750" lvl="0" indent="-285750">
                        <a:buFont typeface="Arial" panose="020B0604020202020204" pitchFamily="34" charset="0"/>
                        <a:buChar char="•"/>
                      </a:pPr>
                      <a:r>
                        <a:rPr lang="en-US" sz="1600" dirty="0" smtClean="0"/>
                        <a:t>Android</a:t>
                      </a:r>
                      <a:r>
                        <a:rPr lang="en-US" sz="1600" baseline="0" dirty="0" smtClean="0"/>
                        <a:t> 7 (Nougat) and above</a:t>
                      </a:r>
                      <a:endParaRPr lang="en-US" sz="1600" dirty="0" smtClean="0"/>
                    </a:p>
                  </a:txBody>
                  <a:tcPr/>
                </a:tc>
                <a:extLst>
                  <a:ext uri="{0D108BD9-81ED-4DB2-BD59-A6C34878D82A}">
                    <a16:rowId xmlns:a16="http://schemas.microsoft.com/office/drawing/2014/main" val="10002"/>
                  </a:ext>
                </a:extLst>
              </a:tr>
              <a:tr h="488293">
                <a:tc>
                  <a:txBody>
                    <a:bodyPr/>
                    <a:lstStyle/>
                    <a:p>
                      <a:r>
                        <a:rPr lang="en-US" sz="1600" b="1" dirty="0" smtClean="0"/>
                        <a:t>Windows tablets</a:t>
                      </a:r>
                      <a:endParaRPr lang="en-US" sz="1600" b="1" dirty="0"/>
                    </a:p>
                  </a:txBody>
                  <a:tcPr/>
                </a:tc>
                <a:tc>
                  <a:txBody>
                    <a:bodyPr/>
                    <a:lstStyle/>
                    <a:p>
                      <a:pPr marL="285750" indent="-285750">
                        <a:buFont typeface="Arial" panose="020B0604020202020204" pitchFamily="34" charset="0"/>
                        <a:buChar char="•"/>
                      </a:pPr>
                      <a:r>
                        <a:rPr lang="en-US" sz="1600" dirty="0" smtClean="0"/>
                        <a:t>Generally available Microsoft </a:t>
                      </a:r>
                      <a:r>
                        <a:rPr lang="en-US" sz="1600" baseline="0" dirty="0" smtClean="0"/>
                        <a:t>Windows 8.1 or 10 tablets (8-inch &amp; 11-inch)</a:t>
                      </a:r>
                      <a:endParaRPr lang="en-US" sz="1600" dirty="0" smtClean="0"/>
                    </a:p>
                  </a:txBody>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8"/>
          <a:stretch>
            <a:fillRect/>
          </a:stretch>
        </p:blipFill>
        <p:spPr>
          <a:xfrm>
            <a:off x="1847582" y="2076454"/>
            <a:ext cx="1917969" cy="1357490"/>
          </a:xfrm>
          <a:prstGeom prst="rect">
            <a:avLst/>
          </a:prstGeom>
        </p:spPr>
      </p:pic>
    </p:spTree>
    <p:extLst>
      <p:ext uri="{BB962C8B-B14F-4D97-AF65-F5344CB8AC3E}">
        <p14:creationId xmlns:p14="http://schemas.microsoft.com/office/powerpoint/2010/main" val="130057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noProof="0" dirty="0" smtClean="0"/>
              <a:t>Hotel Mobile Solutions – Hardware</a:t>
            </a:r>
            <a:endParaRPr lang="en-US" noProof="0" dirty="0">
              <a:solidFill>
                <a:schemeClr val="tx2">
                  <a:lumMod val="75000"/>
                </a:schemeClr>
              </a:solidFill>
              <a:latin typeface="+mn-lt"/>
            </a:endParaRPr>
          </a:p>
        </p:txBody>
      </p:sp>
      <p:sp>
        <p:nvSpPr>
          <p:cNvPr id="5" name="Footer Placeholder 4"/>
          <p:cNvSpPr>
            <a:spLocks noGrp="1"/>
          </p:cNvSpPr>
          <p:nvPr>
            <p:ph type="ftr" sz="quarter" idx="11"/>
          </p:nvPr>
        </p:nvSpPr>
        <p:spPr/>
        <p:txBody>
          <a:bodyPr/>
          <a:lstStyle/>
          <a:p>
            <a:r>
              <a:rPr lang="en-US" dirty="0" smtClean="0"/>
              <a:t>Oracle Confidential – Internal</a:t>
            </a:r>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l="14046" r="14023"/>
          <a:stretch/>
        </p:blipFill>
        <p:spPr>
          <a:xfrm>
            <a:off x="156730" y="2755199"/>
            <a:ext cx="1224116" cy="7741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461" y="5139458"/>
            <a:ext cx="989974" cy="989974"/>
          </a:xfrm>
          <a:prstGeom prst="rect">
            <a:avLst/>
          </a:prstGeom>
        </p:spPr>
      </p:pic>
      <p:pic>
        <p:nvPicPr>
          <p:cNvPr id="3" name="Picture 2"/>
          <p:cNvPicPr>
            <a:picLocks noChangeAspect="1"/>
          </p:cNvPicPr>
          <p:nvPr/>
        </p:nvPicPr>
        <p:blipFill>
          <a:blip r:embed="rId5"/>
          <a:stretch>
            <a:fillRect/>
          </a:stretch>
        </p:blipFill>
        <p:spPr>
          <a:xfrm>
            <a:off x="356593" y="1547417"/>
            <a:ext cx="793782" cy="1111295"/>
          </a:xfrm>
          <a:prstGeom prst="rect">
            <a:avLst/>
          </a:prstGeom>
        </p:spPr>
      </p:pic>
      <p:sp>
        <p:nvSpPr>
          <p:cNvPr id="4" name="TextBox 3"/>
          <p:cNvSpPr txBox="1"/>
          <p:nvPr/>
        </p:nvSpPr>
        <p:spPr>
          <a:xfrm>
            <a:off x="1520433" y="3644090"/>
            <a:ext cx="8933809" cy="287588"/>
          </a:xfrm>
          <a:prstGeom prst="rect">
            <a:avLst/>
          </a:prstGeom>
          <a:noFill/>
        </p:spPr>
        <p:txBody>
          <a:bodyPr wrap="none" lIns="0" tIns="0" rIns="0" bIns="0" rtlCol="0">
            <a:noAutofit/>
          </a:bodyPr>
          <a:lstStyle/>
          <a:p>
            <a:pPr>
              <a:lnSpc>
                <a:spcPct val="90000"/>
              </a:lnSpc>
            </a:pPr>
            <a:r>
              <a:rPr lang="en-US" dirty="0" smtClean="0"/>
              <a:t>For more information, please visit the </a:t>
            </a:r>
            <a:r>
              <a:rPr lang="en-US" dirty="0" smtClean="0">
                <a:hlinkClick r:id="rId6"/>
              </a:rPr>
              <a:t>Oracle Help Center</a:t>
            </a:r>
            <a:endParaRPr lang="en-US" dirty="0" smtClean="0"/>
          </a:p>
        </p:txBody>
      </p:sp>
      <p:graphicFrame>
        <p:nvGraphicFramePr>
          <p:cNvPr id="11" name="Table 10"/>
          <p:cNvGraphicFramePr>
            <a:graphicFrameLocks noGrp="1"/>
          </p:cNvGraphicFramePr>
          <p:nvPr>
            <p:extLst>
              <p:ext uri="{D42A27DB-BD31-4B8C-83A1-F6EECF244321}">
                <p14:modId xmlns:p14="http://schemas.microsoft.com/office/powerpoint/2010/main" val="52814609"/>
              </p:ext>
            </p:extLst>
          </p:nvPr>
        </p:nvGraphicFramePr>
        <p:xfrm>
          <a:off x="1520433" y="4116344"/>
          <a:ext cx="9013574" cy="1604803"/>
        </p:xfrm>
        <a:graphic>
          <a:graphicData uri="http://schemas.openxmlformats.org/drawingml/2006/table">
            <a:tbl>
              <a:tblPr firstRow="1" bandRow="1">
                <a:tableStyleId>{6E25E649-3F16-4E02-A733-19D2CDBF48F0}</a:tableStyleId>
              </a:tblPr>
              <a:tblGrid>
                <a:gridCol w="2253393">
                  <a:extLst>
                    <a:ext uri="{9D8B030D-6E8A-4147-A177-3AD203B41FA5}">
                      <a16:colId xmlns:a16="http://schemas.microsoft.com/office/drawing/2014/main" val="20000"/>
                    </a:ext>
                  </a:extLst>
                </a:gridCol>
                <a:gridCol w="2253394">
                  <a:extLst>
                    <a:ext uri="{9D8B030D-6E8A-4147-A177-3AD203B41FA5}">
                      <a16:colId xmlns:a16="http://schemas.microsoft.com/office/drawing/2014/main" val="20001"/>
                    </a:ext>
                  </a:extLst>
                </a:gridCol>
                <a:gridCol w="2253394">
                  <a:extLst>
                    <a:ext uri="{9D8B030D-6E8A-4147-A177-3AD203B41FA5}">
                      <a16:colId xmlns:a16="http://schemas.microsoft.com/office/drawing/2014/main" val="20002"/>
                    </a:ext>
                  </a:extLst>
                </a:gridCol>
                <a:gridCol w="2253393">
                  <a:extLst>
                    <a:ext uri="{9D8B030D-6E8A-4147-A177-3AD203B41FA5}">
                      <a16:colId xmlns:a16="http://schemas.microsoft.com/office/drawing/2014/main" val="20003"/>
                    </a:ext>
                  </a:extLst>
                </a:gridCol>
              </a:tblGrid>
              <a:tr h="29539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800" b="1" dirty="0" smtClean="0"/>
                        <a:t>Suite8 XML</a:t>
                      </a:r>
                      <a:endParaRPr lang="en-US" dirty="0"/>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a:p>
                  </a:txBody>
                  <a:tcPr/>
                </a:tc>
                <a:extLst>
                  <a:ext uri="{0D108BD9-81ED-4DB2-BD59-A6C34878D82A}">
                    <a16:rowId xmlns:a16="http://schemas.microsoft.com/office/drawing/2014/main" val="10000"/>
                  </a:ext>
                </a:extLst>
              </a:tr>
              <a:tr h="270774">
                <a:tc>
                  <a:txBody>
                    <a:bodyPr/>
                    <a:lstStyle/>
                    <a:p>
                      <a:r>
                        <a:rPr lang="de-DE" sz="1100" b="1" dirty="0" smtClean="0"/>
                        <a:t>Client Type</a:t>
                      </a:r>
                      <a:endParaRPr lang="en-US" sz="1100" b="1" dirty="0" smtClean="0"/>
                    </a:p>
                  </a:txBody>
                  <a:tcPr/>
                </a:tc>
                <a:tc>
                  <a:txBody>
                    <a:bodyPr/>
                    <a:lstStyle/>
                    <a:p>
                      <a:r>
                        <a:rPr lang="de-DE" sz="1100" b="1" dirty="0" smtClean="0"/>
                        <a:t>Win7</a:t>
                      </a:r>
                      <a:endParaRPr lang="en-US" sz="1100" b="1" dirty="0" smtClean="0"/>
                    </a:p>
                  </a:txBody>
                  <a:tcPr/>
                </a:tc>
                <a:tc>
                  <a:txBody>
                    <a:bodyPr/>
                    <a:lstStyle/>
                    <a:p>
                      <a:r>
                        <a:rPr lang="de-DE" sz="1100" b="1" dirty="0" smtClean="0"/>
                        <a:t>Windows Server OS</a:t>
                      </a:r>
                      <a:endParaRPr lang="en-US" sz="1100" b="1" dirty="0" smtClean="0"/>
                    </a:p>
                  </a:txBody>
                  <a:tcPr/>
                </a:tc>
                <a:tc>
                  <a:txBody>
                    <a:bodyPr/>
                    <a:lstStyle/>
                    <a:p>
                      <a:r>
                        <a:rPr lang="de-DE" sz="1100" b="1" dirty="0" smtClean="0"/>
                        <a:t>Win 8.1 / Win 10</a:t>
                      </a:r>
                      <a:endParaRPr lang="en-US" sz="1100" b="1" dirty="0" smtClean="0"/>
                    </a:p>
                  </a:txBody>
                  <a:tcPr/>
                </a:tc>
                <a:extLst>
                  <a:ext uri="{0D108BD9-81ED-4DB2-BD59-A6C34878D82A}">
                    <a16:rowId xmlns:a16="http://schemas.microsoft.com/office/drawing/2014/main" val="10001"/>
                  </a:ext>
                </a:extLst>
              </a:tr>
              <a:tr h="270775">
                <a:tc>
                  <a:txBody>
                    <a:bodyPr/>
                    <a:lstStyle/>
                    <a:p>
                      <a:r>
                        <a:rPr lang="de-DE" sz="1100" dirty="0" smtClean="0"/>
                        <a:t>CPU</a:t>
                      </a:r>
                      <a:endParaRPr lang="en-US" sz="1100" dirty="0" smtClean="0"/>
                    </a:p>
                  </a:txBody>
                  <a:tcPr/>
                </a:tc>
                <a:tc>
                  <a:txBody>
                    <a:bodyPr/>
                    <a:lstStyle/>
                    <a:p>
                      <a:r>
                        <a:rPr lang="de-DE" sz="1100" dirty="0" smtClean="0"/>
                        <a:t>1</a:t>
                      </a:r>
                      <a:endParaRPr lang="en-US" sz="1100" dirty="0" smtClean="0"/>
                    </a:p>
                  </a:txBody>
                  <a:tcPr/>
                </a:tc>
                <a:tc>
                  <a:txBody>
                    <a:bodyPr/>
                    <a:lstStyle/>
                    <a:p>
                      <a:r>
                        <a:rPr lang="de-DE" sz="1100" dirty="0" smtClean="0"/>
                        <a:t>1</a:t>
                      </a:r>
                      <a:endParaRPr lang="en-US" sz="1100" dirty="0" smtClean="0"/>
                    </a:p>
                  </a:txBody>
                  <a:tcPr/>
                </a:tc>
                <a:tc>
                  <a:txBody>
                    <a:bodyPr/>
                    <a:lstStyle/>
                    <a:p>
                      <a:r>
                        <a:rPr lang="de-DE" sz="1100" dirty="0" smtClean="0"/>
                        <a:t>1</a:t>
                      </a:r>
                      <a:endParaRPr lang="en-US" sz="1100" dirty="0" smtClean="0"/>
                    </a:p>
                  </a:txBody>
                  <a:tcPr/>
                </a:tc>
                <a:extLst>
                  <a:ext uri="{0D108BD9-81ED-4DB2-BD59-A6C34878D82A}">
                    <a16:rowId xmlns:a16="http://schemas.microsoft.com/office/drawing/2014/main" val="10002"/>
                  </a:ext>
                </a:extLst>
              </a:tr>
              <a:tr h="270775">
                <a:tc>
                  <a:txBody>
                    <a:bodyPr/>
                    <a:lstStyle/>
                    <a:p>
                      <a:r>
                        <a:rPr lang="de-DE" sz="1100" dirty="0" smtClean="0"/>
                        <a:t>Memory</a:t>
                      </a:r>
                      <a:endParaRPr lang="en-US" sz="1100" dirty="0" smtClean="0"/>
                    </a:p>
                  </a:txBody>
                  <a:tcPr/>
                </a:tc>
                <a:tc>
                  <a:txBody>
                    <a:bodyPr/>
                    <a:lstStyle/>
                    <a:p>
                      <a:r>
                        <a:rPr lang="de-DE" sz="1100" dirty="0" smtClean="0"/>
                        <a:t>3GB (x86)</a:t>
                      </a:r>
                    </a:p>
                    <a:p>
                      <a:r>
                        <a:rPr lang="de-DE" sz="1100" dirty="0" smtClean="0"/>
                        <a:t>6GB (x86_64)</a:t>
                      </a:r>
                      <a:endParaRPr lang="en-US" sz="1100" dirty="0" smtClean="0"/>
                    </a:p>
                  </a:txBody>
                  <a:tcPr/>
                </a:tc>
                <a:tc>
                  <a:txBody>
                    <a:bodyPr/>
                    <a:lstStyle/>
                    <a:p>
                      <a:r>
                        <a:rPr lang="de-DE" sz="1100" dirty="0" smtClean="0"/>
                        <a:t>4GB (x86)</a:t>
                      </a:r>
                    </a:p>
                    <a:p>
                      <a:r>
                        <a:rPr lang="de-DE" sz="1100" dirty="0" smtClean="0"/>
                        <a:t>6GB (x86_64)</a:t>
                      </a:r>
                      <a:endParaRPr lang="en-US" sz="1100" dirty="0" smtClean="0"/>
                    </a:p>
                  </a:txBody>
                  <a:tcPr/>
                </a:tc>
                <a:tc>
                  <a:txBody>
                    <a:bodyPr/>
                    <a:lstStyle/>
                    <a:p>
                      <a:r>
                        <a:rPr lang="de-DE" sz="1100" dirty="0" smtClean="0"/>
                        <a:t>3GB (x86)</a:t>
                      </a:r>
                    </a:p>
                    <a:p>
                      <a:r>
                        <a:rPr lang="de-DE" sz="1100" dirty="0" smtClean="0"/>
                        <a:t>6GB (x86_64)</a:t>
                      </a:r>
                      <a:endParaRPr lang="en-US" sz="1100" dirty="0" smtClean="0"/>
                    </a:p>
                  </a:txBody>
                  <a:tcPr/>
                </a:tc>
                <a:extLst>
                  <a:ext uri="{0D108BD9-81ED-4DB2-BD59-A6C34878D82A}">
                    <a16:rowId xmlns:a16="http://schemas.microsoft.com/office/drawing/2014/main" val="10003"/>
                  </a:ext>
                </a:extLst>
              </a:tr>
              <a:tr h="270774">
                <a:tc>
                  <a:txBody>
                    <a:bodyPr/>
                    <a:lstStyle/>
                    <a:p>
                      <a:r>
                        <a:rPr lang="de-DE" sz="1100" dirty="0" smtClean="0"/>
                        <a:t>HD Free Space</a:t>
                      </a:r>
                      <a:endParaRPr lang="en-US" sz="1100" dirty="0" smtClean="0"/>
                    </a:p>
                  </a:txBody>
                  <a:tcPr/>
                </a:tc>
                <a:tc>
                  <a:txBody>
                    <a:bodyPr/>
                    <a:lstStyle/>
                    <a:p>
                      <a:r>
                        <a:rPr lang="de-DE" sz="1100" dirty="0" smtClean="0"/>
                        <a:t>&gt;50GB</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dirty="0" smtClean="0"/>
                        <a:t>&gt;50GB</a:t>
                      </a:r>
                      <a:endParaRPr lang="en-US"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dirty="0" smtClean="0"/>
                        <a:t>&gt;50GB</a:t>
                      </a:r>
                      <a:endParaRPr lang="en-US" sz="1100" dirty="0" smtClean="0"/>
                    </a:p>
                  </a:txBody>
                  <a:tcPr/>
                </a:tc>
                <a:extLst>
                  <a:ext uri="{0D108BD9-81ED-4DB2-BD59-A6C34878D82A}">
                    <a16:rowId xmlns:a16="http://schemas.microsoft.com/office/drawing/2014/main" val="10004"/>
                  </a:ext>
                </a:extLst>
              </a:tr>
            </a:tbl>
          </a:graphicData>
        </a:graphic>
      </p:graphicFrame>
      <p:sp>
        <p:nvSpPr>
          <p:cNvPr id="8" name="Rectangle 7"/>
          <p:cNvSpPr/>
          <p:nvPr/>
        </p:nvSpPr>
        <p:spPr>
          <a:xfrm>
            <a:off x="1480550" y="5760100"/>
            <a:ext cx="9013574" cy="369332"/>
          </a:xfrm>
          <a:prstGeom prst="rect">
            <a:avLst/>
          </a:prstGeom>
        </p:spPr>
        <p:txBody>
          <a:bodyPr wrap="square">
            <a:spAutoFit/>
          </a:bodyPr>
          <a:lstStyle/>
          <a:p>
            <a:r>
              <a:rPr lang="en-US" dirty="0"/>
              <a:t>For more information, please visit the </a:t>
            </a:r>
            <a:r>
              <a:rPr lang="en-US" dirty="0" smtClean="0">
                <a:hlinkClick r:id="rId7"/>
              </a:rPr>
              <a:t>Oracle Help Center</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983713569"/>
              </p:ext>
            </p:extLst>
          </p:nvPr>
        </p:nvGraphicFramePr>
        <p:xfrm>
          <a:off x="1520433" y="1510628"/>
          <a:ext cx="9013574" cy="1264920"/>
        </p:xfrm>
        <a:graphic>
          <a:graphicData uri="http://schemas.openxmlformats.org/drawingml/2006/table">
            <a:tbl>
              <a:tblPr firstRow="1" bandRow="1">
                <a:tableStyleId>{6E25E649-3F16-4E02-A733-19D2CDBF48F0}</a:tableStyleId>
              </a:tblPr>
              <a:tblGrid>
                <a:gridCol w="4506787">
                  <a:extLst>
                    <a:ext uri="{9D8B030D-6E8A-4147-A177-3AD203B41FA5}">
                      <a16:colId xmlns:a16="http://schemas.microsoft.com/office/drawing/2014/main" val="20000"/>
                    </a:ext>
                  </a:extLst>
                </a:gridCol>
                <a:gridCol w="2253394">
                  <a:extLst>
                    <a:ext uri="{9D8B030D-6E8A-4147-A177-3AD203B41FA5}">
                      <a16:colId xmlns:a16="http://schemas.microsoft.com/office/drawing/2014/main" val="20001"/>
                    </a:ext>
                  </a:extLst>
                </a:gridCol>
                <a:gridCol w="2253393">
                  <a:extLst>
                    <a:ext uri="{9D8B030D-6E8A-4147-A177-3AD203B41FA5}">
                      <a16:colId xmlns:a16="http://schemas.microsoft.com/office/drawing/2014/main" val="20002"/>
                    </a:ext>
                  </a:extLst>
                </a:gridCol>
              </a:tblGrid>
              <a:tr h="295390">
                <a:tc gridSpan="3">
                  <a:txBody>
                    <a:bodyPr/>
                    <a:lstStyle/>
                    <a:p>
                      <a:pPr algn="ctr"/>
                      <a:r>
                        <a:rPr lang="en-US" dirty="0" smtClean="0"/>
                        <a:t>OPERA</a:t>
                      </a:r>
                      <a:r>
                        <a:rPr lang="en-US" baseline="0" dirty="0" smtClean="0"/>
                        <a:t> OWS</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9296">
                <a:tc>
                  <a:txBody>
                    <a:bodyPr/>
                    <a:lstStyle/>
                    <a:p>
                      <a:r>
                        <a:rPr lang="en-US" sz="1400" b="1" kern="1200" dirty="0" smtClean="0">
                          <a:solidFill>
                            <a:schemeClr val="dk1"/>
                          </a:solidFill>
                          <a:effectLst/>
                          <a:latin typeface="+mn-lt"/>
                          <a:ea typeface="+mn-ea"/>
                          <a:cs typeface="+mn-cs"/>
                        </a:rPr>
                        <a:t>Windows Server OWS, OAP, REST API Server Sizing  </a:t>
                      </a:r>
                      <a:endParaRPr lang="en-US" sz="1000" dirty="0" smtClean="0"/>
                    </a:p>
                  </a:txBody>
                  <a:tcPr/>
                </a:tc>
                <a:tc gridSpan="2">
                  <a:txBody>
                    <a:bodyPr/>
                    <a:lstStyle/>
                    <a:p>
                      <a:r>
                        <a:rPr lang="en-US" sz="1400" b="1" kern="1200" dirty="0" smtClean="0">
                          <a:solidFill>
                            <a:schemeClr val="dk1"/>
                          </a:solidFill>
                          <a:effectLst/>
                          <a:latin typeface="+mn-lt"/>
                          <a:ea typeface="+mn-ea"/>
                          <a:cs typeface="+mn-cs"/>
                        </a:rPr>
                        <a:t>Sizing </a:t>
                      </a:r>
                      <a:endParaRPr lang="en-US" sz="1000" dirty="0" smtClean="0"/>
                    </a:p>
                  </a:txBody>
                  <a:tcPr/>
                </a:tc>
                <a:tc hMerge="1">
                  <a:txBody>
                    <a:bodyPr/>
                    <a:lstStyle/>
                    <a:p>
                      <a:endParaRPr lang="en-US" sz="1100" dirty="0" smtClean="0"/>
                    </a:p>
                  </a:txBody>
                  <a:tcPr/>
                </a:tc>
                <a:extLst>
                  <a:ext uri="{0D108BD9-81ED-4DB2-BD59-A6C34878D82A}">
                    <a16:rowId xmlns:a16="http://schemas.microsoft.com/office/drawing/2014/main" val="10001"/>
                  </a:ext>
                </a:extLst>
              </a:tr>
              <a:tr h="270775">
                <a:tc>
                  <a:txBody>
                    <a:bodyPr/>
                    <a:lstStyle/>
                    <a:p>
                      <a:r>
                        <a:rPr lang="en-US" sz="1100" kern="1200" dirty="0" smtClean="0">
                          <a:solidFill>
                            <a:schemeClr val="dk1"/>
                          </a:solidFill>
                          <a:effectLst/>
                          <a:latin typeface="+mn-lt"/>
                          <a:ea typeface="+mn-ea"/>
                          <a:cs typeface="+mn-cs"/>
                        </a:rPr>
                        <a:t>OEDS Server running Hotel Mobile and component REST services, </a:t>
                      </a:r>
                    </a:p>
                    <a:p>
                      <a:r>
                        <a:rPr lang="en-US" sz="1100" kern="1200" dirty="0" smtClean="0">
                          <a:solidFill>
                            <a:schemeClr val="dk1"/>
                          </a:solidFill>
                          <a:effectLst/>
                          <a:latin typeface="+mn-lt"/>
                          <a:ea typeface="+mn-ea"/>
                          <a:cs typeface="+mn-cs"/>
                        </a:rPr>
                        <a:t>(150 rooms / 2 active mobile users)</a:t>
                      </a:r>
                      <a:endParaRPr lang="en-US" sz="1100" dirty="0" smtClean="0"/>
                    </a:p>
                  </a:txBody>
                  <a:tcPr/>
                </a:tc>
                <a:tc>
                  <a:txBody>
                    <a:bodyPr/>
                    <a:lstStyle/>
                    <a:p>
                      <a:r>
                        <a:rPr lang="en-US" sz="1100" kern="1200" dirty="0" smtClean="0">
                          <a:solidFill>
                            <a:schemeClr val="dk1"/>
                          </a:solidFill>
                          <a:effectLst/>
                          <a:latin typeface="+mn-lt"/>
                          <a:ea typeface="+mn-ea"/>
                          <a:cs typeface="+mn-cs"/>
                        </a:rPr>
                        <a:t>CPU</a:t>
                      </a:r>
                    </a:p>
                    <a:p>
                      <a:r>
                        <a:rPr lang="en-US" sz="1100" kern="1200" dirty="0" smtClean="0">
                          <a:solidFill>
                            <a:schemeClr val="dk1"/>
                          </a:solidFill>
                          <a:effectLst/>
                          <a:latin typeface="+mn-lt"/>
                          <a:ea typeface="+mn-ea"/>
                          <a:cs typeface="+mn-cs"/>
                        </a:rPr>
                        <a:t>Memory</a:t>
                      </a:r>
                    </a:p>
                    <a:p>
                      <a:r>
                        <a:rPr lang="en-US" sz="1100" kern="1200" dirty="0" smtClean="0">
                          <a:solidFill>
                            <a:schemeClr val="dk1"/>
                          </a:solidFill>
                          <a:effectLst/>
                          <a:latin typeface="+mn-lt"/>
                          <a:ea typeface="+mn-ea"/>
                          <a:cs typeface="+mn-cs"/>
                        </a:rPr>
                        <a:t>Drive Count x size</a:t>
                      </a:r>
                      <a:endParaRPr lang="en-US" sz="1100" dirty="0" smtClean="0"/>
                    </a:p>
                  </a:txBody>
                  <a:tcPr/>
                </a:tc>
                <a:tc>
                  <a:txBody>
                    <a:bodyPr/>
                    <a:lstStyle/>
                    <a:p>
                      <a:r>
                        <a:rPr lang="en-US" sz="1100" kern="1200" dirty="0" smtClean="0">
                          <a:solidFill>
                            <a:schemeClr val="dk1"/>
                          </a:solidFill>
                          <a:effectLst/>
                          <a:latin typeface="+mn-lt"/>
                          <a:ea typeface="+mn-ea"/>
                          <a:cs typeface="+mn-cs"/>
                        </a:rPr>
                        <a:t>1 x Quad Core </a:t>
                      </a:r>
                    </a:p>
                    <a:p>
                      <a:r>
                        <a:rPr lang="en-US" sz="1100" kern="1200" dirty="0" smtClean="0">
                          <a:solidFill>
                            <a:schemeClr val="dk1"/>
                          </a:solidFill>
                          <a:effectLst/>
                          <a:latin typeface="+mn-lt"/>
                          <a:ea typeface="+mn-ea"/>
                          <a:cs typeface="+mn-cs"/>
                        </a:rPr>
                        <a:t>12 GB</a:t>
                      </a:r>
                    </a:p>
                    <a:p>
                      <a:r>
                        <a:rPr lang="en-US" sz="1100" kern="1200" dirty="0" smtClean="0">
                          <a:solidFill>
                            <a:schemeClr val="dk1"/>
                          </a:solidFill>
                          <a:effectLst/>
                          <a:latin typeface="+mn-lt"/>
                          <a:ea typeface="+mn-ea"/>
                          <a:cs typeface="+mn-cs"/>
                        </a:rPr>
                        <a:t>1 x 80 GB</a:t>
                      </a:r>
                      <a:endParaRPr lang="en-US" sz="1100" dirty="0" smtClean="0"/>
                    </a:p>
                  </a:txBody>
                  <a:tcPr/>
                </a:tc>
                <a:extLst>
                  <a:ext uri="{0D108BD9-81ED-4DB2-BD59-A6C34878D82A}">
                    <a16:rowId xmlns:a16="http://schemas.microsoft.com/office/drawing/2014/main" val="10002"/>
                  </a:ext>
                </a:extLst>
              </a:tr>
            </a:tbl>
          </a:graphicData>
        </a:graphic>
      </p:graphicFrame>
      <p:sp>
        <p:nvSpPr>
          <p:cNvPr id="13" name="Rectangle 12"/>
          <p:cNvSpPr/>
          <p:nvPr/>
        </p:nvSpPr>
        <p:spPr>
          <a:xfrm>
            <a:off x="1520433" y="3021634"/>
            <a:ext cx="8933809" cy="600164"/>
          </a:xfrm>
          <a:prstGeom prst="rect">
            <a:avLst/>
          </a:prstGeom>
        </p:spPr>
        <p:txBody>
          <a:bodyPr wrap="square">
            <a:spAutoFit/>
          </a:bodyPr>
          <a:lstStyle/>
          <a:p>
            <a:pPr>
              <a:spcAft>
                <a:spcPts val="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Estimating Hotel Mobile requirements beyond standard OEDS Server </a:t>
            </a: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requirements</a:t>
            </a: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It is estimated that active mobile users will generate ~3000 OEDS </a:t>
            </a:r>
          </a:p>
          <a:p>
            <a:pPr>
              <a:spcAft>
                <a:spcPts val="0"/>
              </a:spcAft>
            </a:pP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requests/hour in a 150 room hotel environment. Hotel Mobile REST layer requires </a:t>
            </a: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additional </a:t>
            </a: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 GB memory. Minimum CPU requirements will be sufficient for associated </a:t>
            </a:r>
            <a:r>
              <a:rPr lang="en-US" sz="11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load</a:t>
            </a:r>
            <a:r>
              <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1896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Oracle Confidential – Internal</a:t>
            </a:r>
            <a:endParaRPr lang="en-US" dirty="0"/>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smtClean="0"/>
              <a:t>Device support matrix</a:t>
            </a:r>
            <a:endParaRPr lang="en-US" dirty="0"/>
          </a:p>
        </p:txBody>
      </p:sp>
      <p:sp>
        <p:nvSpPr>
          <p:cNvPr id="4" name="Footer Placeholder 3"/>
          <p:cNvSpPr>
            <a:spLocks noGrp="1"/>
          </p:cNvSpPr>
          <p:nvPr>
            <p:ph type="ftr" sz="quarter" idx="11"/>
          </p:nvPr>
        </p:nvSpPr>
        <p:spPr/>
        <p:txBody>
          <a:bodyPr/>
          <a:lstStyle/>
          <a:p>
            <a:pPr fontAlgn="auto">
              <a:spcBef>
                <a:spcPts val="0"/>
              </a:spcBef>
              <a:spcAft>
                <a:spcPts val="0"/>
              </a:spcAft>
            </a:pPr>
            <a:r>
              <a:rPr lang="en-US" dirty="0" smtClean="0">
                <a:solidFill>
                  <a:schemeClr val="bg1">
                    <a:lumMod val="65000"/>
                  </a:schemeClr>
                </a:solidFill>
                <a:latin typeface="Calibri"/>
                <a:cs typeface="+mn-cs"/>
              </a:rPr>
              <a:t>Oracle Confidential – Internal/Restricted/Highly Restricted</a:t>
            </a:r>
            <a:endParaRPr lang="en-US" dirty="0">
              <a:solidFill>
                <a:schemeClr val="bg1">
                  <a:lumMod val="65000"/>
                </a:schemeClr>
              </a:solidFill>
              <a:latin typeface="Calibri"/>
              <a:cs typeface="+mn-cs"/>
            </a:endParaRPr>
          </a:p>
        </p:txBody>
      </p:sp>
      <p:sp>
        <p:nvSpPr>
          <p:cNvPr id="2" name="Slide Number Placeholder 1"/>
          <p:cNvSpPr>
            <a:spLocks noGrp="1"/>
          </p:cNvSpPr>
          <p:nvPr>
            <p:ph type="sldNum" sz="quarter" idx="12"/>
          </p:nvPr>
        </p:nvSpPr>
        <p:spPr/>
        <p:txBody>
          <a:bodyPr/>
          <a:lstStyle/>
          <a:p>
            <a:fld id="{C51EAA63-D034-42AE-91FA-B13B9518C7BE}" type="slidenum">
              <a:rPr lang="en-US" smtClean="0">
                <a:solidFill>
                  <a:schemeClr val="bg1">
                    <a:lumMod val="65000"/>
                  </a:schemeClr>
                </a:solidFill>
              </a:rPr>
              <a:pPr/>
              <a:t>20</a:t>
            </a:fld>
            <a:endParaRPr lang="en-US" dirty="0">
              <a:solidFill>
                <a:schemeClr val="bg1">
                  <a:lumMod val="65000"/>
                </a:schemeClr>
              </a:solidFill>
            </a:endParaRPr>
          </a:p>
        </p:txBody>
      </p:sp>
      <p:sp>
        <p:nvSpPr>
          <p:cNvPr id="6" name="Rectangle 5"/>
          <p:cNvSpPr/>
          <p:nvPr/>
        </p:nvSpPr>
        <p:spPr>
          <a:xfrm>
            <a:off x="453137" y="3448242"/>
            <a:ext cx="1833015" cy="1224723"/>
          </a:xfrm>
          <a:prstGeom prst="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AR" sz="2400" dirty="0" smtClean="0">
              <a:solidFill>
                <a:schemeClr val="bg1"/>
              </a:solidFill>
            </a:endParaRPr>
          </a:p>
          <a:p>
            <a:pPr algn="ctr">
              <a:lnSpc>
                <a:spcPct val="90000"/>
              </a:lnSpc>
            </a:pPr>
            <a:r>
              <a:rPr lang="es-AR" sz="2400" dirty="0" smtClean="0">
                <a:solidFill>
                  <a:schemeClr val="bg1"/>
                </a:solidFill>
              </a:rPr>
              <a:t>iOS</a:t>
            </a:r>
            <a:endParaRPr lang="en-US" sz="2400" dirty="0">
              <a:solidFill>
                <a:schemeClr val="bg1"/>
              </a:solidFill>
            </a:endParaRPr>
          </a:p>
        </p:txBody>
      </p:sp>
      <p:sp>
        <p:nvSpPr>
          <p:cNvPr id="9" name="Rectangle 8"/>
          <p:cNvSpPr/>
          <p:nvPr/>
        </p:nvSpPr>
        <p:spPr>
          <a:xfrm>
            <a:off x="2429669" y="1405924"/>
            <a:ext cx="2262610" cy="566661"/>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tx1"/>
                </a:solidFill>
              </a:rPr>
              <a:t>Devices</a:t>
            </a:r>
            <a:endParaRPr lang="en-US" sz="1400" b="1" dirty="0">
              <a:solidFill>
                <a:schemeClr val="tx1"/>
              </a:solidFill>
            </a:endParaRPr>
          </a:p>
        </p:txBody>
      </p:sp>
      <p:sp>
        <p:nvSpPr>
          <p:cNvPr id="10" name="Rectangle 9"/>
          <p:cNvSpPr/>
          <p:nvPr/>
        </p:nvSpPr>
        <p:spPr>
          <a:xfrm>
            <a:off x="453137" y="2120644"/>
            <a:ext cx="1833015" cy="1224723"/>
          </a:xfrm>
          <a:prstGeom prst="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2400" dirty="0" smtClean="0">
              <a:solidFill>
                <a:schemeClr val="bg1"/>
              </a:solidFill>
            </a:endParaRPr>
          </a:p>
          <a:p>
            <a:pPr algn="ctr">
              <a:lnSpc>
                <a:spcPct val="90000"/>
              </a:lnSpc>
            </a:pPr>
            <a:r>
              <a:rPr lang="en-US" sz="2400" dirty="0" smtClean="0">
                <a:solidFill>
                  <a:schemeClr val="bg1"/>
                </a:solidFill>
              </a:rPr>
              <a:t>Windows</a:t>
            </a:r>
            <a:endParaRPr lang="en-US" sz="2400" dirty="0">
              <a:solidFill>
                <a:schemeClr val="bg1"/>
              </a:solidFill>
            </a:endParaRPr>
          </a:p>
        </p:txBody>
      </p:sp>
      <p:sp>
        <p:nvSpPr>
          <p:cNvPr id="11" name="Rectangle 10"/>
          <p:cNvSpPr/>
          <p:nvPr/>
        </p:nvSpPr>
        <p:spPr>
          <a:xfrm>
            <a:off x="4783246" y="1405924"/>
            <a:ext cx="2262612" cy="566661"/>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b="1" dirty="0" smtClean="0">
                <a:solidFill>
                  <a:schemeClr val="tx1"/>
                </a:solidFill>
              </a:rPr>
              <a:t>OS versions</a:t>
            </a:r>
            <a:endParaRPr lang="en-US" sz="1400" b="1" dirty="0">
              <a:solidFill>
                <a:schemeClr val="tx1"/>
              </a:solidFill>
            </a:endParaRPr>
          </a:p>
        </p:txBody>
      </p:sp>
      <p:sp>
        <p:nvSpPr>
          <p:cNvPr id="13" name="Rectangle 12"/>
          <p:cNvSpPr/>
          <p:nvPr/>
        </p:nvSpPr>
        <p:spPr>
          <a:xfrm>
            <a:off x="7136825" y="1405924"/>
            <a:ext cx="2262609" cy="566661"/>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pPr>
            <a:r>
              <a:rPr lang="en-US" sz="1400" b="1" dirty="0" smtClean="0">
                <a:solidFill>
                  <a:schemeClr val="tx1"/>
                </a:solidFill>
              </a:rPr>
              <a:t>Tablet functionality</a:t>
            </a:r>
            <a:endParaRPr lang="en-US" sz="1400" b="1" dirty="0">
              <a:solidFill>
                <a:schemeClr val="tx1"/>
              </a:solidFill>
            </a:endParaRPr>
          </a:p>
        </p:txBody>
      </p:sp>
      <p:sp>
        <p:nvSpPr>
          <p:cNvPr id="16" name="Rectangle 15"/>
          <p:cNvSpPr/>
          <p:nvPr/>
        </p:nvSpPr>
        <p:spPr>
          <a:xfrm>
            <a:off x="2429669" y="2120174"/>
            <a:ext cx="2262610" cy="1228209"/>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1200" dirty="0" smtClean="0">
                <a:solidFill>
                  <a:srgbClr val="5F5F5F"/>
                </a:solidFill>
              </a:rPr>
              <a:t>Any tablet with full version of Windows (not Windows RT)</a:t>
            </a:r>
            <a:endParaRPr lang="en-US" sz="1200" dirty="0">
              <a:solidFill>
                <a:srgbClr val="5F5F5F"/>
              </a:solidFill>
            </a:endParaRPr>
          </a:p>
        </p:txBody>
      </p:sp>
      <p:sp>
        <p:nvSpPr>
          <p:cNvPr id="17" name="Rectangle 16"/>
          <p:cNvSpPr/>
          <p:nvPr/>
        </p:nvSpPr>
        <p:spPr>
          <a:xfrm>
            <a:off x="2429669" y="3447772"/>
            <a:ext cx="2262610" cy="1228209"/>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1200" dirty="0">
                <a:solidFill>
                  <a:srgbClr val="5F5F5F"/>
                </a:solidFill>
              </a:rPr>
              <a:t>iPhone </a:t>
            </a:r>
            <a:r>
              <a:rPr lang="en-US" sz="1200" dirty="0" smtClean="0">
                <a:solidFill>
                  <a:srgbClr val="5F5F5F"/>
                </a:solidFill>
              </a:rPr>
              <a:t>5s </a:t>
            </a:r>
            <a:r>
              <a:rPr lang="en-US" sz="1200" dirty="0">
                <a:solidFill>
                  <a:srgbClr val="5F5F5F"/>
                </a:solidFill>
              </a:rPr>
              <a:t>and above</a:t>
            </a:r>
          </a:p>
          <a:p>
            <a:pPr marL="171450" indent="-171450">
              <a:buFont typeface="Arial" panose="020B0604020202020204" pitchFamily="34" charset="0"/>
              <a:buChar char="•"/>
            </a:pPr>
            <a:r>
              <a:rPr lang="en-US" sz="1200" dirty="0">
                <a:solidFill>
                  <a:srgbClr val="5F5F5F"/>
                </a:solidFill>
              </a:rPr>
              <a:t>iPod Touch 5th generation or higher</a:t>
            </a:r>
          </a:p>
          <a:p>
            <a:pPr marL="171450" indent="-171450">
              <a:buFont typeface="Arial" panose="020B0604020202020204" pitchFamily="34" charset="0"/>
              <a:buChar char="•"/>
            </a:pPr>
            <a:r>
              <a:rPr lang="en-US" sz="1200" dirty="0">
                <a:solidFill>
                  <a:srgbClr val="5F5F5F"/>
                </a:solidFill>
              </a:rPr>
              <a:t>iPad 5th generation or higher</a:t>
            </a:r>
          </a:p>
          <a:p>
            <a:pPr marL="171450" indent="-171450">
              <a:buFont typeface="Arial" panose="020B0604020202020204" pitchFamily="34" charset="0"/>
              <a:buChar char="•"/>
            </a:pPr>
            <a:r>
              <a:rPr lang="en-US" sz="1200" dirty="0">
                <a:solidFill>
                  <a:srgbClr val="5F5F5F"/>
                </a:solidFill>
              </a:rPr>
              <a:t>iPad Air</a:t>
            </a:r>
          </a:p>
          <a:p>
            <a:pPr marL="171450" indent="-171450">
              <a:buFont typeface="Arial" panose="020B0604020202020204" pitchFamily="34" charset="0"/>
              <a:buChar char="•"/>
            </a:pPr>
            <a:r>
              <a:rPr lang="en-US" sz="1200" dirty="0">
                <a:solidFill>
                  <a:srgbClr val="5F5F5F"/>
                </a:solidFill>
              </a:rPr>
              <a:t>iPad Pro</a:t>
            </a:r>
          </a:p>
        </p:txBody>
      </p:sp>
      <p:sp>
        <p:nvSpPr>
          <p:cNvPr id="18" name="Rectangle 17"/>
          <p:cNvSpPr/>
          <p:nvPr/>
        </p:nvSpPr>
        <p:spPr>
          <a:xfrm>
            <a:off x="4783246" y="2120174"/>
            <a:ext cx="2262612" cy="1228209"/>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s-AR" sz="1200" dirty="0" smtClean="0">
                <a:solidFill>
                  <a:srgbClr val="5F5F5F"/>
                </a:solidFill>
              </a:rPr>
              <a:t>8.1 and 10</a:t>
            </a:r>
          </a:p>
          <a:p>
            <a:pPr marL="171450" indent="-171450">
              <a:buFont typeface="Arial" panose="020B0604020202020204" pitchFamily="34" charset="0"/>
              <a:buChar char="•"/>
            </a:pPr>
            <a:r>
              <a:rPr lang="en-US" sz="1200" dirty="0" smtClean="0">
                <a:solidFill>
                  <a:srgbClr val="5F5F5F"/>
                </a:solidFill>
              </a:rPr>
              <a:t>Only Pro versions are supported</a:t>
            </a:r>
            <a:endParaRPr lang="en-US" sz="1200" dirty="0">
              <a:solidFill>
                <a:srgbClr val="5F5F5F"/>
              </a:solidFill>
            </a:endParaRPr>
          </a:p>
        </p:txBody>
      </p:sp>
      <p:sp>
        <p:nvSpPr>
          <p:cNvPr id="19" name="Rectangle 18"/>
          <p:cNvSpPr/>
          <p:nvPr/>
        </p:nvSpPr>
        <p:spPr>
          <a:xfrm>
            <a:off x="4783246" y="3447772"/>
            <a:ext cx="2262612" cy="1228209"/>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1200" dirty="0" smtClean="0">
                <a:solidFill>
                  <a:srgbClr val="5F5F5F"/>
                </a:solidFill>
              </a:rPr>
              <a:t>iOS 11 and above</a:t>
            </a:r>
            <a:endParaRPr lang="en-US" sz="1200" dirty="0">
              <a:solidFill>
                <a:srgbClr val="5F5F5F"/>
              </a:solidFill>
            </a:endParaRPr>
          </a:p>
        </p:txBody>
      </p:sp>
      <p:sp>
        <p:nvSpPr>
          <p:cNvPr id="20" name="Rectangle 19"/>
          <p:cNvSpPr/>
          <p:nvPr/>
        </p:nvSpPr>
        <p:spPr>
          <a:xfrm>
            <a:off x="7136825" y="2120174"/>
            <a:ext cx="2262609" cy="1228209"/>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lnSpc>
                <a:spcPct val="90000"/>
              </a:lnSpc>
              <a:buFont typeface="Arial" panose="020B0604020202020204" pitchFamily="34" charset="0"/>
              <a:buChar char="•"/>
            </a:pPr>
            <a:r>
              <a:rPr lang="en-US" sz="1200" dirty="0" smtClean="0">
                <a:solidFill>
                  <a:schemeClr val="tx1"/>
                </a:solidFill>
              </a:rPr>
              <a:t>Check-in and Check out</a:t>
            </a:r>
          </a:p>
          <a:p>
            <a:pPr marL="171450" indent="-171450">
              <a:lnSpc>
                <a:spcPct val="90000"/>
              </a:lnSpc>
              <a:buFont typeface="Arial" panose="020B0604020202020204" pitchFamily="34" charset="0"/>
              <a:buChar char="•"/>
            </a:pPr>
            <a:r>
              <a:rPr lang="en-US" sz="1200" dirty="0" smtClean="0">
                <a:solidFill>
                  <a:schemeClr val="tx1"/>
                </a:solidFill>
              </a:rPr>
              <a:t>In House</a:t>
            </a:r>
          </a:p>
          <a:p>
            <a:pPr marL="171450" indent="-171450">
              <a:lnSpc>
                <a:spcPct val="90000"/>
              </a:lnSpc>
              <a:buFont typeface="Arial" panose="020B0604020202020204" pitchFamily="34" charset="0"/>
              <a:buChar char="•"/>
            </a:pPr>
            <a:r>
              <a:rPr lang="en-US" sz="1200" dirty="0" smtClean="0">
                <a:solidFill>
                  <a:schemeClr val="tx1"/>
                </a:solidFill>
              </a:rPr>
              <a:t>Maintenance</a:t>
            </a:r>
          </a:p>
          <a:p>
            <a:pPr marL="171450" indent="-171450">
              <a:lnSpc>
                <a:spcPct val="90000"/>
              </a:lnSpc>
              <a:buFont typeface="Arial" panose="020B0604020202020204" pitchFamily="34" charset="0"/>
              <a:buChar char="•"/>
            </a:pPr>
            <a:r>
              <a:rPr lang="en-US" sz="1200" dirty="0" smtClean="0">
                <a:solidFill>
                  <a:schemeClr val="tx1"/>
                </a:solidFill>
              </a:rPr>
              <a:t>Housekeeping</a:t>
            </a:r>
          </a:p>
          <a:p>
            <a:pPr marL="171450" indent="-171450">
              <a:lnSpc>
                <a:spcPct val="90000"/>
              </a:lnSpc>
              <a:buFont typeface="Arial" panose="020B0604020202020204" pitchFamily="34" charset="0"/>
              <a:buChar char="•"/>
            </a:pPr>
            <a:r>
              <a:rPr lang="en-US" sz="1200" dirty="0" smtClean="0">
                <a:solidFill>
                  <a:schemeClr val="tx1"/>
                </a:solidFill>
              </a:rPr>
              <a:t>Dashboard</a:t>
            </a:r>
          </a:p>
          <a:p>
            <a:pPr marL="171450" indent="-171450">
              <a:lnSpc>
                <a:spcPct val="90000"/>
              </a:lnSpc>
              <a:buFont typeface="Arial" panose="020B0604020202020204" pitchFamily="34" charset="0"/>
              <a:buChar char="•"/>
            </a:pPr>
            <a:r>
              <a:rPr lang="de-DE" sz="1200" dirty="0" smtClean="0">
                <a:solidFill>
                  <a:schemeClr val="tx1"/>
                </a:solidFill>
              </a:rPr>
              <a:t>Charge It</a:t>
            </a:r>
            <a:endParaRPr lang="en-US" sz="1200" dirty="0" smtClean="0">
              <a:solidFill>
                <a:schemeClr val="tx1"/>
              </a:solidFill>
            </a:endParaRPr>
          </a:p>
        </p:txBody>
      </p:sp>
      <p:sp>
        <p:nvSpPr>
          <p:cNvPr id="27" name="Rectangle 26"/>
          <p:cNvSpPr/>
          <p:nvPr/>
        </p:nvSpPr>
        <p:spPr>
          <a:xfrm>
            <a:off x="7136825" y="3447772"/>
            <a:ext cx="2262609" cy="1228209"/>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lnSpc>
                <a:spcPct val="90000"/>
              </a:lnSpc>
              <a:buFont typeface="Arial" panose="020B0604020202020204" pitchFamily="34" charset="0"/>
              <a:buChar char="•"/>
            </a:pPr>
            <a:r>
              <a:rPr lang="en-US" sz="1200" dirty="0">
                <a:solidFill>
                  <a:schemeClr val="tx1"/>
                </a:solidFill>
              </a:rPr>
              <a:t>Check-in and Check out</a:t>
            </a:r>
          </a:p>
          <a:p>
            <a:pPr marL="171450" indent="-171450">
              <a:lnSpc>
                <a:spcPct val="90000"/>
              </a:lnSpc>
              <a:buFont typeface="Arial" panose="020B0604020202020204" pitchFamily="34" charset="0"/>
              <a:buChar char="•"/>
            </a:pPr>
            <a:r>
              <a:rPr lang="en-US" sz="1200" dirty="0">
                <a:solidFill>
                  <a:schemeClr val="tx1"/>
                </a:solidFill>
              </a:rPr>
              <a:t>In House</a:t>
            </a:r>
          </a:p>
          <a:p>
            <a:pPr marL="171450" indent="-171450">
              <a:lnSpc>
                <a:spcPct val="90000"/>
              </a:lnSpc>
              <a:buFont typeface="Arial" panose="020B0604020202020204" pitchFamily="34" charset="0"/>
              <a:buChar char="•"/>
            </a:pPr>
            <a:r>
              <a:rPr lang="en-US" sz="1200" dirty="0">
                <a:solidFill>
                  <a:schemeClr val="tx1"/>
                </a:solidFill>
              </a:rPr>
              <a:t>Maintenance</a:t>
            </a:r>
          </a:p>
          <a:p>
            <a:pPr marL="171450" indent="-171450">
              <a:lnSpc>
                <a:spcPct val="90000"/>
              </a:lnSpc>
              <a:buFont typeface="Arial" panose="020B0604020202020204" pitchFamily="34" charset="0"/>
              <a:buChar char="•"/>
            </a:pPr>
            <a:r>
              <a:rPr lang="en-US" sz="1200" dirty="0">
                <a:solidFill>
                  <a:schemeClr val="tx1"/>
                </a:solidFill>
              </a:rPr>
              <a:t>Housekeeping</a:t>
            </a:r>
          </a:p>
          <a:p>
            <a:pPr marL="171450" indent="-171450">
              <a:lnSpc>
                <a:spcPct val="90000"/>
              </a:lnSpc>
              <a:buFont typeface="Arial" panose="020B0604020202020204" pitchFamily="34" charset="0"/>
              <a:buChar char="•"/>
            </a:pPr>
            <a:r>
              <a:rPr lang="en-US" sz="1200" dirty="0">
                <a:solidFill>
                  <a:schemeClr val="tx1"/>
                </a:solidFill>
              </a:rPr>
              <a:t>Dashboard</a:t>
            </a:r>
          </a:p>
          <a:p>
            <a:pPr marL="171450" indent="-171450">
              <a:lnSpc>
                <a:spcPct val="90000"/>
              </a:lnSpc>
              <a:buFont typeface="Arial" panose="020B0604020202020204" pitchFamily="34" charset="0"/>
              <a:buChar char="•"/>
            </a:pPr>
            <a:r>
              <a:rPr lang="de-DE" sz="1200" dirty="0">
                <a:solidFill>
                  <a:schemeClr val="tx1"/>
                </a:solidFill>
              </a:rPr>
              <a:t>Charge It</a:t>
            </a:r>
            <a:endParaRPr lang="en-US" sz="1200" dirty="0">
              <a:solidFill>
                <a:schemeClr val="tx1"/>
              </a:solidFill>
            </a:endParaRPr>
          </a:p>
        </p:txBody>
      </p:sp>
      <p:sp>
        <p:nvSpPr>
          <p:cNvPr id="28" name="Rectangle 27"/>
          <p:cNvSpPr/>
          <p:nvPr/>
        </p:nvSpPr>
        <p:spPr>
          <a:xfrm>
            <a:off x="453137" y="4760982"/>
            <a:ext cx="1833015" cy="1224723"/>
          </a:xfrm>
          <a:prstGeom prst="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s-AR" sz="2400" dirty="0" smtClean="0">
              <a:solidFill>
                <a:schemeClr val="bg1"/>
              </a:solidFill>
            </a:endParaRPr>
          </a:p>
          <a:p>
            <a:pPr algn="ctr">
              <a:lnSpc>
                <a:spcPct val="90000"/>
              </a:lnSpc>
            </a:pPr>
            <a:r>
              <a:rPr lang="es-AR" sz="2400" dirty="0" smtClean="0">
                <a:solidFill>
                  <a:schemeClr val="bg1"/>
                </a:solidFill>
              </a:rPr>
              <a:t>Android</a:t>
            </a:r>
            <a:endParaRPr lang="en-US" sz="2400" dirty="0">
              <a:solidFill>
                <a:schemeClr val="bg1"/>
              </a:solidFill>
            </a:endParaRPr>
          </a:p>
        </p:txBody>
      </p:sp>
      <p:sp>
        <p:nvSpPr>
          <p:cNvPr id="29" name="Rectangle 28"/>
          <p:cNvSpPr/>
          <p:nvPr/>
        </p:nvSpPr>
        <p:spPr>
          <a:xfrm>
            <a:off x="2429669" y="4760512"/>
            <a:ext cx="2262610" cy="1228209"/>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1200" dirty="0" smtClean="0">
                <a:solidFill>
                  <a:srgbClr val="5F5F5F"/>
                </a:solidFill>
              </a:rPr>
              <a:t>Any Android device</a:t>
            </a:r>
            <a:endParaRPr lang="en-US" sz="1200" dirty="0">
              <a:solidFill>
                <a:srgbClr val="5F5F5F"/>
              </a:solidFill>
            </a:endParaRPr>
          </a:p>
        </p:txBody>
      </p:sp>
      <p:sp>
        <p:nvSpPr>
          <p:cNvPr id="30" name="Rectangle 29"/>
          <p:cNvSpPr/>
          <p:nvPr/>
        </p:nvSpPr>
        <p:spPr>
          <a:xfrm>
            <a:off x="4783246" y="4751276"/>
            <a:ext cx="2262612" cy="1228209"/>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1200" dirty="0" smtClean="0">
                <a:solidFill>
                  <a:srgbClr val="5F5F5F"/>
                </a:solidFill>
              </a:rPr>
              <a:t>Android 7 (Nougat) and above</a:t>
            </a:r>
            <a:endParaRPr lang="en-US" sz="1200" dirty="0">
              <a:solidFill>
                <a:srgbClr val="5F5F5F"/>
              </a:solidFill>
            </a:endParaRPr>
          </a:p>
        </p:txBody>
      </p:sp>
      <p:sp>
        <p:nvSpPr>
          <p:cNvPr id="33" name="Rectangle 32"/>
          <p:cNvSpPr/>
          <p:nvPr/>
        </p:nvSpPr>
        <p:spPr>
          <a:xfrm>
            <a:off x="7136825" y="4760512"/>
            <a:ext cx="2262609" cy="1228209"/>
          </a:xfrm>
          <a:prstGeom prst="rect">
            <a:avLst/>
          </a:prstGeom>
          <a:solidFill>
            <a:schemeClr val="bg1">
              <a:lumMod val="8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lnSpc>
                <a:spcPct val="90000"/>
              </a:lnSpc>
              <a:buFont typeface="Arial" panose="020B0604020202020204" pitchFamily="34" charset="0"/>
              <a:buChar char="•"/>
            </a:pPr>
            <a:r>
              <a:rPr lang="en-US" sz="1200" dirty="0" smtClean="0">
                <a:solidFill>
                  <a:schemeClr val="tx1"/>
                </a:solidFill>
              </a:rPr>
              <a:t>Housekeeping</a:t>
            </a:r>
          </a:p>
          <a:p>
            <a:pPr marL="171450" indent="-171450">
              <a:lnSpc>
                <a:spcPct val="90000"/>
              </a:lnSpc>
              <a:buFont typeface="Arial" panose="020B0604020202020204" pitchFamily="34" charset="0"/>
              <a:buChar char="•"/>
            </a:pPr>
            <a:r>
              <a:rPr lang="en-US" sz="1200" dirty="0" smtClean="0">
                <a:solidFill>
                  <a:schemeClr val="tx1"/>
                </a:solidFill>
              </a:rPr>
              <a:t>Maintenance</a:t>
            </a:r>
          </a:p>
          <a:p>
            <a:pPr marL="171450" indent="-171450">
              <a:lnSpc>
                <a:spcPct val="90000"/>
              </a:lnSpc>
              <a:buFont typeface="Arial" panose="020B0604020202020204" pitchFamily="34" charset="0"/>
              <a:buChar char="•"/>
            </a:pPr>
            <a:r>
              <a:rPr lang="de-DE" sz="1200" dirty="0">
                <a:solidFill>
                  <a:schemeClr val="tx1"/>
                </a:solidFill>
              </a:rPr>
              <a:t>Charge It</a:t>
            </a:r>
            <a:endParaRPr lang="en-US" sz="1200" dirty="0">
              <a:solidFill>
                <a:schemeClr val="tx1"/>
              </a:solidFill>
            </a:endParaRPr>
          </a:p>
          <a:p>
            <a:pPr marL="171450" indent="-171450">
              <a:lnSpc>
                <a:spcPct val="90000"/>
              </a:lnSpc>
              <a:buFont typeface="Arial" panose="020B0604020202020204" pitchFamily="34" charset="0"/>
              <a:buChar char="•"/>
            </a:pPr>
            <a:endParaRPr lang="en-US" sz="1200" dirty="0" smtClean="0">
              <a:solidFill>
                <a:schemeClr val="tx1"/>
              </a:solidFill>
            </a:endParaRPr>
          </a:p>
        </p:txBody>
      </p:sp>
      <p:sp>
        <p:nvSpPr>
          <p:cNvPr id="34" name="Rectangle 33"/>
          <p:cNvSpPr/>
          <p:nvPr/>
        </p:nvSpPr>
        <p:spPr>
          <a:xfrm>
            <a:off x="9472338" y="1405924"/>
            <a:ext cx="2262612" cy="566661"/>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lnSpc>
                <a:spcPct val="90000"/>
              </a:lnSpc>
            </a:pPr>
            <a:r>
              <a:rPr lang="en-US" sz="1400" b="1" dirty="0" smtClean="0">
                <a:solidFill>
                  <a:schemeClr val="tx1"/>
                </a:solidFill>
              </a:rPr>
              <a:t>Smartphone functionality</a:t>
            </a:r>
            <a:endParaRPr lang="en-US" sz="1400" b="1" dirty="0">
              <a:solidFill>
                <a:schemeClr val="tx1"/>
              </a:solidFill>
            </a:endParaRPr>
          </a:p>
        </p:txBody>
      </p:sp>
      <p:sp>
        <p:nvSpPr>
          <p:cNvPr id="35" name="Rectangle 34"/>
          <p:cNvSpPr/>
          <p:nvPr/>
        </p:nvSpPr>
        <p:spPr>
          <a:xfrm>
            <a:off x="9472338" y="2120174"/>
            <a:ext cx="2262612" cy="1228209"/>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1200" dirty="0" smtClean="0">
                <a:solidFill>
                  <a:srgbClr val="5F5F5F"/>
                </a:solidFill>
              </a:rPr>
              <a:t>None, as no smartphone exists with full Windows version</a:t>
            </a:r>
            <a:endParaRPr lang="en-US" sz="1200" dirty="0">
              <a:solidFill>
                <a:srgbClr val="5F5F5F"/>
              </a:solidFill>
            </a:endParaRPr>
          </a:p>
        </p:txBody>
      </p:sp>
      <p:sp>
        <p:nvSpPr>
          <p:cNvPr id="36" name="Rectangle 35"/>
          <p:cNvSpPr/>
          <p:nvPr/>
        </p:nvSpPr>
        <p:spPr>
          <a:xfrm>
            <a:off x="9472338" y="3447772"/>
            <a:ext cx="2262612" cy="1228209"/>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1200" dirty="0" smtClean="0">
                <a:solidFill>
                  <a:srgbClr val="5F5F5F"/>
                </a:solidFill>
              </a:rPr>
              <a:t>Housekeeping</a:t>
            </a:r>
          </a:p>
          <a:p>
            <a:pPr marL="171450" indent="-171450">
              <a:buFont typeface="Arial" panose="020B0604020202020204" pitchFamily="34" charset="0"/>
              <a:buChar char="•"/>
            </a:pPr>
            <a:r>
              <a:rPr lang="en-US" sz="1200" dirty="0" smtClean="0">
                <a:solidFill>
                  <a:srgbClr val="5F5F5F"/>
                </a:solidFill>
              </a:rPr>
              <a:t>Maintenance</a:t>
            </a:r>
          </a:p>
          <a:p>
            <a:pPr marL="171450" indent="-171450">
              <a:buFont typeface="Arial" panose="020B0604020202020204" pitchFamily="34" charset="0"/>
              <a:buChar char="•"/>
            </a:pPr>
            <a:r>
              <a:rPr lang="de-DE" sz="1200" dirty="0">
                <a:solidFill>
                  <a:schemeClr val="tx1"/>
                </a:solidFill>
              </a:rPr>
              <a:t>Charge It</a:t>
            </a:r>
            <a:endParaRPr lang="en-US" sz="1200" dirty="0">
              <a:solidFill>
                <a:schemeClr val="tx1"/>
              </a:solidFill>
            </a:endParaRPr>
          </a:p>
          <a:p>
            <a:pPr marL="171450" indent="-171450">
              <a:buFont typeface="Arial" panose="020B0604020202020204" pitchFamily="34" charset="0"/>
              <a:buChar char="•"/>
            </a:pPr>
            <a:endParaRPr lang="en-US" sz="1200" dirty="0">
              <a:solidFill>
                <a:srgbClr val="5F5F5F"/>
              </a:solidFill>
            </a:endParaRPr>
          </a:p>
        </p:txBody>
      </p:sp>
      <p:sp>
        <p:nvSpPr>
          <p:cNvPr id="37" name="Rectangle 36"/>
          <p:cNvSpPr/>
          <p:nvPr/>
        </p:nvSpPr>
        <p:spPr>
          <a:xfrm>
            <a:off x="9472338" y="4760512"/>
            <a:ext cx="2262612" cy="1228209"/>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45720" bIns="45720" numCol="1" spcCol="0" rtlCol="0" fromWordArt="0" anchor="ctr" anchorCtr="0" forceAA="0" compatLnSpc="1">
            <a:prstTxWarp prst="textNoShape">
              <a:avLst/>
            </a:prstTxWarp>
            <a:noAutofit/>
          </a:bodyPr>
          <a:lstStyle/>
          <a:p>
            <a:pPr marL="171450" indent="-171450">
              <a:buFont typeface="Arial" panose="020B0604020202020204" pitchFamily="34" charset="0"/>
              <a:buChar char="•"/>
            </a:pPr>
            <a:r>
              <a:rPr lang="en-US" sz="1200" dirty="0" smtClean="0">
                <a:solidFill>
                  <a:srgbClr val="5F5F5F"/>
                </a:solidFill>
              </a:rPr>
              <a:t>Housekeeping</a:t>
            </a:r>
          </a:p>
          <a:p>
            <a:pPr marL="171450" indent="-171450">
              <a:buFont typeface="Arial" panose="020B0604020202020204" pitchFamily="34" charset="0"/>
              <a:buChar char="•"/>
            </a:pPr>
            <a:r>
              <a:rPr lang="en-US" sz="1200" dirty="0" smtClean="0">
                <a:solidFill>
                  <a:srgbClr val="5F5F5F"/>
                </a:solidFill>
              </a:rPr>
              <a:t>Maintenance</a:t>
            </a:r>
          </a:p>
          <a:p>
            <a:pPr marL="171450" indent="-171450">
              <a:buFont typeface="Arial" panose="020B0604020202020204" pitchFamily="34" charset="0"/>
              <a:buChar char="•"/>
            </a:pPr>
            <a:r>
              <a:rPr lang="de-DE" sz="1200" dirty="0">
                <a:solidFill>
                  <a:schemeClr val="tx1"/>
                </a:solidFill>
              </a:rPr>
              <a:t>Charge It</a:t>
            </a:r>
            <a:endParaRPr lang="en-US" sz="1200" dirty="0">
              <a:solidFill>
                <a:schemeClr val="tx1"/>
              </a:solidFill>
            </a:endParaRPr>
          </a:p>
          <a:p>
            <a:pPr marL="171450" indent="-171450">
              <a:buFont typeface="Arial" panose="020B0604020202020204" pitchFamily="34" charset="0"/>
              <a:buChar char="•"/>
            </a:pPr>
            <a:endParaRPr lang="en-US" sz="1200" dirty="0">
              <a:solidFill>
                <a:srgbClr val="5F5F5F"/>
              </a:solidFill>
            </a:endParaRPr>
          </a:p>
        </p:txBody>
      </p:sp>
      <p:pic>
        <p:nvPicPr>
          <p:cNvPr id="1026" name="Picture 2" descr="http://pc-point.eu/wp-content/uploads/2015/10/ios_logo1.png"/>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1" r="54651"/>
          <a:stretch/>
        </p:blipFill>
        <p:spPr bwMode="auto">
          <a:xfrm>
            <a:off x="1141044" y="3569512"/>
            <a:ext cx="457200" cy="4910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liconcali.com/wp-content/uploads/2012/02/black_android_logo.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334671" y="11236539"/>
            <a:ext cx="60958"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lh3.ggpht.com/4LoMC6Ef0zE9-ivEnjkAesQctC_b7GhUbxLFFAr_nJDbsQ_CdaeoHqsVX_Sx_CebL4A=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6393" y="4879960"/>
            <a:ext cx="451851" cy="4518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eiion.com/icon/programer/topback/content/img/Windows%20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8481" y="2244467"/>
            <a:ext cx="522326" cy="5223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pngpix.com/wp-content/uploads/2016/04/Tablet-PNG-Image3-250x33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100000">
            <a:off x="7310620" y="1439617"/>
            <a:ext cx="377096" cy="4992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9490401" y="1509179"/>
            <a:ext cx="249144" cy="353748"/>
            <a:chOff x="5560896" y="1673941"/>
            <a:chExt cx="1284322" cy="1816723"/>
          </a:xfrm>
        </p:grpSpPr>
        <p:pic>
          <p:nvPicPr>
            <p:cNvPr id="1046" name="Picture 22" descr="https://cdn.pixabay.com/photo/2016/07/30/19/33/smartphone-1557796_960_72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0896" y="1673941"/>
              <a:ext cx="1284322" cy="18167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38824" y="1935988"/>
              <a:ext cx="729358" cy="1331390"/>
            </a:xfrm>
            <a:prstGeom prst="rect">
              <a:avLst/>
            </a:prstGeom>
            <a:solidFill>
              <a:schemeClr val="bg1">
                <a:lumMod val="9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grpSp>
    </p:spTree>
    <p:extLst>
      <p:ext uri="{BB962C8B-B14F-4D97-AF65-F5344CB8AC3E}">
        <p14:creationId xmlns:p14="http://schemas.microsoft.com/office/powerpoint/2010/main" val="104722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59198" y="1476374"/>
            <a:ext cx="5374335" cy="4698000"/>
          </a:xfrm>
        </p:spPr>
        <p:txBody>
          <a:bodyPr/>
          <a:lstStyle/>
          <a:p>
            <a:pPr marL="548640" lvl="2" indent="0">
              <a:buNone/>
            </a:pPr>
            <a:r>
              <a:rPr lang="en-US" u="sng" noProof="0" dirty="0" smtClean="0"/>
              <a:t>Supports </a:t>
            </a:r>
            <a:r>
              <a:rPr lang="en-US" u="sng" noProof="0" dirty="0"/>
              <a:t>remote EMV </a:t>
            </a:r>
            <a:r>
              <a:rPr lang="en-US" u="sng" noProof="0" dirty="0" smtClean="0"/>
              <a:t>PED selection </a:t>
            </a:r>
            <a:r>
              <a:rPr lang="en-US" u="sng" noProof="0" dirty="0"/>
              <a:t>for</a:t>
            </a:r>
          </a:p>
          <a:p>
            <a:pPr marL="733108" lvl="3">
              <a:lnSpc>
                <a:spcPct val="150000"/>
              </a:lnSpc>
            </a:pPr>
            <a:r>
              <a:rPr lang="en-US" noProof="0" dirty="0"/>
              <a:t>Payment type update at </a:t>
            </a:r>
            <a:r>
              <a:rPr lang="en-US" noProof="0" dirty="0" smtClean="0"/>
              <a:t>check-in</a:t>
            </a:r>
          </a:p>
          <a:p>
            <a:pPr marL="733108" lvl="3">
              <a:lnSpc>
                <a:spcPct val="150000"/>
              </a:lnSpc>
            </a:pPr>
            <a:r>
              <a:rPr lang="en-US" noProof="0" dirty="0" smtClean="0"/>
              <a:t>Settlement </a:t>
            </a:r>
            <a:r>
              <a:rPr lang="en-US" noProof="0" dirty="0"/>
              <a:t>on </a:t>
            </a:r>
            <a:r>
              <a:rPr lang="en-US" noProof="0" dirty="0" smtClean="0"/>
              <a:t>departure</a:t>
            </a:r>
          </a:p>
          <a:p>
            <a:pPr marL="733108" lvl="3">
              <a:lnSpc>
                <a:spcPct val="150000"/>
              </a:lnSpc>
            </a:pPr>
            <a:r>
              <a:rPr lang="en-US" noProof="0" dirty="0" smtClean="0"/>
              <a:t>Based </a:t>
            </a:r>
            <a:r>
              <a:rPr lang="en-US" noProof="0" dirty="0"/>
              <a:t>on </a:t>
            </a:r>
            <a:r>
              <a:rPr lang="en-US" noProof="0" dirty="0" smtClean="0"/>
              <a:t>IFC8</a:t>
            </a:r>
          </a:p>
          <a:p>
            <a:pPr marL="550228" lvl="3" indent="0">
              <a:lnSpc>
                <a:spcPct val="150000"/>
              </a:lnSpc>
              <a:buNone/>
            </a:pPr>
            <a:r>
              <a:rPr lang="en-US" sz="2000" u="sng" noProof="0" dirty="0" smtClean="0"/>
              <a:t>Remote RFID Keycard Encoding</a:t>
            </a:r>
          </a:p>
          <a:p>
            <a:pPr marL="734400" lvl="3" indent="-177800">
              <a:lnSpc>
                <a:spcPct val="150000"/>
              </a:lnSpc>
            </a:pPr>
            <a:r>
              <a:rPr lang="en-US" noProof="0" dirty="0"/>
              <a:t>Select nearest encoder</a:t>
            </a:r>
          </a:p>
          <a:p>
            <a:pPr marL="734400" lvl="3" indent="-177800">
              <a:lnSpc>
                <a:spcPct val="150000"/>
              </a:lnSpc>
            </a:pPr>
            <a:r>
              <a:rPr lang="en-US" noProof="0" dirty="0"/>
              <a:t>Select number of </a:t>
            </a:r>
            <a:r>
              <a:rPr lang="en-US" noProof="0" dirty="0" smtClean="0"/>
              <a:t>keys</a:t>
            </a:r>
          </a:p>
          <a:p>
            <a:pPr marL="734400" lvl="3" indent="-177800">
              <a:lnSpc>
                <a:spcPct val="150000"/>
              </a:lnSpc>
            </a:pPr>
            <a:r>
              <a:rPr lang="en-US" noProof="0" dirty="0" smtClean="0"/>
              <a:t>Based </a:t>
            </a:r>
            <a:r>
              <a:rPr lang="en-US" noProof="0" dirty="0"/>
              <a:t>on IFC8</a:t>
            </a:r>
          </a:p>
        </p:txBody>
      </p:sp>
      <p:sp>
        <p:nvSpPr>
          <p:cNvPr id="4" name="Title 3"/>
          <p:cNvSpPr>
            <a:spLocks noGrp="1"/>
          </p:cNvSpPr>
          <p:nvPr>
            <p:ph type="title"/>
          </p:nvPr>
        </p:nvSpPr>
        <p:spPr/>
        <p:txBody>
          <a:bodyPr/>
          <a:lstStyle/>
          <a:p>
            <a:r>
              <a:rPr lang="en-US" noProof="0" dirty="0" smtClean="0"/>
              <a:t>Supported Capabilities</a:t>
            </a:r>
            <a:endParaRPr lang="en-US" noProof="0" dirty="0"/>
          </a:p>
        </p:txBody>
      </p:sp>
      <p:sp>
        <p:nvSpPr>
          <p:cNvPr id="3" name="Footer Placeholder 2"/>
          <p:cNvSpPr>
            <a:spLocks noGrp="1"/>
          </p:cNvSpPr>
          <p:nvPr>
            <p:ph type="ftr" sz="quarter" idx="13"/>
          </p:nvPr>
        </p:nvSpPr>
        <p:spPr/>
        <p:txBody>
          <a:bodyPr/>
          <a:lstStyle/>
          <a:p>
            <a:r>
              <a:rPr lang="en-US" dirty="0" smtClean="0"/>
              <a:t>Oracle Confidential – Internal</a:t>
            </a:r>
            <a:endParaRPr lang="en-US" dirty="0"/>
          </a:p>
        </p:txBody>
      </p:sp>
      <p:sp>
        <p:nvSpPr>
          <p:cNvPr id="10" name="Text Placeholder 4"/>
          <p:cNvSpPr txBox="1">
            <a:spLocks/>
          </p:cNvSpPr>
          <p:nvPr/>
        </p:nvSpPr>
        <p:spPr>
          <a:xfrm>
            <a:off x="5833533" y="1476374"/>
            <a:ext cx="5374335" cy="469800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548640" lvl="2" indent="0">
              <a:buFont typeface="Arial" panose="020B0604020202020204" pitchFamily="34" charset="0"/>
              <a:buNone/>
            </a:pPr>
            <a:r>
              <a:rPr lang="en-US" u="sng" dirty="0"/>
              <a:t>Registration Card</a:t>
            </a:r>
          </a:p>
          <a:p>
            <a:pPr marL="734400" lvl="3" indent="-177800">
              <a:lnSpc>
                <a:spcPct val="150000"/>
              </a:lnSpc>
            </a:pPr>
            <a:r>
              <a:rPr lang="en-US" dirty="0"/>
              <a:t>Print wireless from tablet to wireless </a:t>
            </a:r>
            <a:r>
              <a:rPr lang="en-US" dirty="0" smtClean="0"/>
              <a:t>printer</a:t>
            </a:r>
          </a:p>
          <a:p>
            <a:pPr marL="734400" lvl="3" indent="-177800">
              <a:lnSpc>
                <a:spcPct val="150000"/>
              </a:lnSpc>
            </a:pPr>
            <a:r>
              <a:rPr lang="en-US" dirty="0" smtClean="0"/>
              <a:t>eSignature option available</a:t>
            </a:r>
            <a:endParaRPr lang="en-US" sz="2000" u="sng" dirty="0" smtClean="0"/>
          </a:p>
          <a:p>
            <a:pPr marL="550228" lvl="3" indent="0">
              <a:lnSpc>
                <a:spcPct val="150000"/>
              </a:lnSpc>
              <a:buFont typeface="Arial" panose="020B0604020202020204" pitchFamily="34" charset="0"/>
              <a:buNone/>
            </a:pPr>
            <a:endParaRPr lang="en-US" sz="2000" u="sng" dirty="0"/>
          </a:p>
          <a:p>
            <a:pPr marL="550228" lvl="3" indent="0">
              <a:lnSpc>
                <a:spcPct val="150000"/>
              </a:lnSpc>
              <a:buFont typeface="Arial" panose="020B0604020202020204" pitchFamily="34" charset="0"/>
              <a:buNone/>
            </a:pPr>
            <a:r>
              <a:rPr lang="en-US" sz="2000" u="sng" dirty="0" smtClean="0"/>
              <a:t>Folio</a:t>
            </a:r>
          </a:p>
          <a:p>
            <a:pPr marL="734400" lvl="3" indent="-177800">
              <a:lnSpc>
                <a:spcPct val="150000"/>
              </a:lnSpc>
            </a:pPr>
            <a:r>
              <a:rPr lang="en-US" dirty="0" smtClean="0"/>
              <a:t>Print from tablet to wireless printer</a:t>
            </a:r>
          </a:p>
          <a:p>
            <a:pPr marL="734400" lvl="3" indent="-177800">
              <a:lnSpc>
                <a:spcPct val="150000"/>
              </a:lnSpc>
            </a:pPr>
            <a:r>
              <a:rPr lang="en-US" dirty="0" smtClean="0"/>
              <a:t>Ability to email folio</a:t>
            </a:r>
            <a:br>
              <a:rPr lang="en-US" dirty="0" smtClean="0"/>
            </a:br>
            <a:r>
              <a:rPr lang="en-US" dirty="0" smtClean="0"/>
              <a:t>(requires email configuration in the PMS)</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8081" y="1301162"/>
            <a:ext cx="1185336" cy="118533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8046" y="3038275"/>
            <a:ext cx="1574197" cy="1574197"/>
          </a:xfrm>
          <a:prstGeom prst="rect">
            <a:avLst/>
          </a:prstGeom>
        </p:spPr>
      </p:pic>
      <p:grpSp>
        <p:nvGrpSpPr>
          <p:cNvPr id="17" name="Group 16"/>
          <p:cNvGrpSpPr/>
          <p:nvPr/>
        </p:nvGrpSpPr>
        <p:grpSpPr>
          <a:xfrm>
            <a:off x="5227984" y="1476374"/>
            <a:ext cx="501739" cy="1160931"/>
            <a:chOff x="10006781" y="4387645"/>
            <a:chExt cx="501445" cy="1228406"/>
          </a:xfrm>
        </p:grpSpPr>
        <p:sp>
          <p:nvSpPr>
            <p:cNvPr id="18" name="Rounded Rectangle 17"/>
            <p:cNvSpPr/>
            <p:nvPr/>
          </p:nvSpPr>
          <p:spPr>
            <a:xfrm rot="10800000">
              <a:off x="10084209" y="5055613"/>
              <a:ext cx="346588" cy="560438"/>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0" tIns="45720" rIns="0" bIns="45720" numCol="1" spcCol="0" rtlCol="0" fromWordArt="0" anchor="ctr" anchorCtr="0" forceAA="0" compatLnSpc="1">
              <a:prstTxWarp prst="textNoShape">
                <a:avLst/>
              </a:prstTxWarp>
              <a:noAutofit/>
            </a:bodyPr>
            <a:lstStyle/>
            <a:p>
              <a:pPr>
                <a:lnSpc>
                  <a:spcPct val="90000"/>
                </a:lnSpc>
              </a:pPr>
              <a:r>
                <a:rPr lang="es-AR" sz="600" dirty="0" smtClean="0"/>
                <a:t>4111</a:t>
              </a:r>
              <a:endParaRPr lang="en-US" sz="600" dirty="0"/>
            </a:p>
          </p:txBody>
        </p:sp>
        <p:sp>
          <p:nvSpPr>
            <p:cNvPr id="19" name="Rounded Rectangle 18"/>
            <p:cNvSpPr/>
            <p:nvPr/>
          </p:nvSpPr>
          <p:spPr>
            <a:xfrm>
              <a:off x="10006781" y="4387645"/>
              <a:ext cx="501445" cy="958645"/>
            </a:xfrm>
            <a:prstGeom prst="roundRect">
              <a:avLst>
                <a:gd name="adj" fmla="val 7844"/>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0" name="Rectangle 19"/>
            <p:cNvSpPr/>
            <p:nvPr/>
          </p:nvSpPr>
          <p:spPr>
            <a:xfrm>
              <a:off x="10084209" y="4505632"/>
              <a:ext cx="346588" cy="36133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lnSpc>
                  <a:spcPct val="90000"/>
                </a:lnSpc>
              </a:pPr>
              <a:r>
                <a:rPr lang="es-AR" sz="1400" dirty="0" smtClean="0">
                  <a:solidFill>
                    <a:schemeClr val="bg1">
                      <a:lumMod val="50000"/>
                    </a:schemeClr>
                  </a:solidFill>
                </a:rPr>
                <a:t>C&amp;P</a:t>
              </a:r>
              <a:endParaRPr lang="en-US" sz="1400" dirty="0">
                <a:solidFill>
                  <a:schemeClr val="bg1">
                    <a:lumMod val="50000"/>
                  </a:schemeClr>
                </a:solidFill>
              </a:endParaRPr>
            </a:p>
          </p:txBody>
        </p:sp>
        <p:sp>
          <p:nvSpPr>
            <p:cNvPr id="21" name="Rectangle 20"/>
            <p:cNvSpPr/>
            <p:nvPr/>
          </p:nvSpPr>
          <p:spPr>
            <a:xfrm>
              <a:off x="10084209" y="4949465"/>
              <a:ext cx="346588" cy="701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2" name="Rectangle 21"/>
            <p:cNvSpPr/>
            <p:nvPr/>
          </p:nvSpPr>
          <p:spPr>
            <a:xfrm>
              <a:off x="10084209" y="5049821"/>
              <a:ext cx="346588" cy="701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3" name="Rectangle 22"/>
            <p:cNvSpPr/>
            <p:nvPr/>
          </p:nvSpPr>
          <p:spPr>
            <a:xfrm>
              <a:off x="10084209" y="5149150"/>
              <a:ext cx="346588" cy="701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4" name="Rectangle 23"/>
            <p:cNvSpPr/>
            <p:nvPr/>
          </p:nvSpPr>
          <p:spPr>
            <a:xfrm rot="5400000">
              <a:off x="10014833" y="5084872"/>
              <a:ext cx="346588" cy="70101"/>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25" name="Rectangle 24"/>
            <p:cNvSpPr/>
            <p:nvPr/>
          </p:nvSpPr>
          <p:spPr>
            <a:xfrm rot="5400000">
              <a:off x="10153693" y="5083854"/>
              <a:ext cx="346588" cy="70101"/>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grpSp>
        <p:nvGrpSpPr>
          <p:cNvPr id="31" name="Group 30"/>
          <p:cNvGrpSpPr/>
          <p:nvPr/>
        </p:nvGrpSpPr>
        <p:grpSpPr>
          <a:xfrm>
            <a:off x="4697642" y="3384357"/>
            <a:ext cx="1032081" cy="627087"/>
            <a:chOff x="9081443" y="5279496"/>
            <a:chExt cx="1090423" cy="578482"/>
          </a:xfrm>
        </p:grpSpPr>
        <p:sp>
          <p:nvSpPr>
            <p:cNvPr id="32" name="Rounded Rectangle 31"/>
            <p:cNvSpPr/>
            <p:nvPr/>
          </p:nvSpPr>
          <p:spPr>
            <a:xfrm rot="16200000">
              <a:off x="9188370" y="5288516"/>
              <a:ext cx="346588" cy="560438"/>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0" tIns="45720" rIns="0" bIns="45720" numCol="1" spcCol="0" rtlCol="0" fromWordArt="0" anchor="ctr" anchorCtr="0" forceAA="0" compatLnSpc="1">
              <a:prstTxWarp prst="textNoShape">
                <a:avLst/>
              </a:prstTxWarp>
              <a:noAutofit/>
            </a:bodyPr>
            <a:lstStyle/>
            <a:p>
              <a:pPr>
                <a:lnSpc>
                  <a:spcPct val="90000"/>
                </a:lnSpc>
              </a:pPr>
              <a:endParaRPr lang="en-US" sz="600" dirty="0"/>
            </a:p>
          </p:txBody>
        </p:sp>
        <p:sp>
          <p:nvSpPr>
            <p:cNvPr id="33" name="Rounded Rectangle 32"/>
            <p:cNvSpPr/>
            <p:nvPr/>
          </p:nvSpPr>
          <p:spPr>
            <a:xfrm rot="5400000">
              <a:off x="9485642" y="5171754"/>
              <a:ext cx="578482" cy="793966"/>
            </a:xfrm>
            <a:prstGeom prst="roundRect">
              <a:avLst>
                <a:gd name="adj" fmla="val 7844"/>
              </a:avLst>
            </a:prstGeom>
            <a:solidFill>
              <a:schemeClr val="accent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lnSpc>
                  <a:spcPct val="90000"/>
                </a:lnSpc>
              </a:pPr>
              <a:r>
                <a:rPr lang="es-AR" dirty="0" smtClean="0"/>
                <a:t>Keys</a:t>
              </a:r>
              <a:endParaRPr lang="en-US" dirty="0"/>
            </a:p>
          </p:txBody>
        </p:sp>
        <p:sp>
          <p:nvSpPr>
            <p:cNvPr id="34" name="Rectangle 33"/>
            <p:cNvSpPr/>
            <p:nvPr/>
          </p:nvSpPr>
          <p:spPr>
            <a:xfrm>
              <a:off x="9081443" y="5499359"/>
              <a:ext cx="296457" cy="6937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35" name="Oval 34"/>
            <p:cNvSpPr/>
            <p:nvPr/>
          </p:nvSpPr>
          <p:spPr>
            <a:xfrm>
              <a:off x="9454406" y="5722374"/>
              <a:ext cx="49656" cy="49656"/>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grpSp>
    </p:spTree>
    <p:extLst>
      <p:ext uri="{BB962C8B-B14F-4D97-AF65-F5344CB8AC3E}">
        <p14:creationId xmlns:p14="http://schemas.microsoft.com/office/powerpoint/2010/main" val="7174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1812" y="1476374"/>
            <a:ext cx="11125199" cy="543257"/>
          </a:xfrm>
        </p:spPr>
        <p:txBody>
          <a:bodyPr/>
          <a:lstStyle/>
          <a:p>
            <a:pPr marL="0" indent="0">
              <a:buNone/>
            </a:pPr>
            <a:r>
              <a:rPr lang="en-US" sz="1800" dirty="0" smtClean="0"/>
              <a:t>With OS-specific software/app installed and a RFID encoder connected to tablet mobile RFID key encoding is possible. Ask the property to contact their key vendor to confirm OS, software and hardware requirements.</a:t>
            </a:r>
          </a:p>
          <a:p>
            <a:pPr marL="0" indent="0">
              <a:buNone/>
            </a:pPr>
            <a:r>
              <a:rPr lang="en-US" sz="2000" dirty="0" smtClean="0"/>
              <a:t/>
            </a:r>
            <a:br>
              <a:rPr lang="en-US" sz="2000" dirty="0" smtClean="0"/>
            </a:br>
            <a:endParaRPr lang="en-AU" sz="2000" dirty="0"/>
          </a:p>
        </p:txBody>
      </p:sp>
      <p:sp>
        <p:nvSpPr>
          <p:cNvPr id="3" name="Title 2"/>
          <p:cNvSpPr>
            <a:spLocks noGrp="1"/>
          </p:cNvSpPr>
          <p:nvPr>
            <p:ph type="title"/>
          </p:nvPr>
        </p:nvSpPr>
        <p:spPr/>
        <p:txBody>
          <a:bodyPr/>
          <a:lstStyle/>
          <a:p>
            <a:r>
              <a:rPr lang="en-US" dirty="0" smtClean="0"/>
              <a:t>MOBILE RFID Key Encoding</a:t>
            </a:r>
            <a:endParaRPr lang="en-AU" dirty="0"/>
          </a:p>
        </p:txBody>
      </p:sp>
      <p:sp>
        <p:nvSpPr>
          <p:cNvPr id="4" name="Footer Placeholder 3"/>
          <p:cNvSpPr>
            <a:spLocks noGrp="1"/>
          </p:cNvSpPr>
          <p:nvPr>
            <p:ph type="ftr" sz="quarter" idx="13"/>
          </p:nvPr>
        </p:nvSpPr>
        <p:spPr/>
        <p:txBody>
          <a:bodyPr/>
          <a:lstStyle/>
          <a:p>
            <a:r>
              <a:rPr lang="en-US" smtClean="0"/>
              <a:t>Oracle Confidential – Internal</a:t>
            </a:r>
            <a:endParaRPr lang="en-US" dirty="0"/>
          </a:p>
        </p:txBody>
      </p:sp>
      <p:sp>
        <p:nvSpPr>
          <p:cNvPr id="5" name="TextBox 4"/>
          <p:cNvSpPr txBox="1"/>
          <p:nvPr/>
        </p:nvSpPr>
        <p:spPr>
          <a:xfrm>
            <a:off x="531812" y="2589361"/>
            <a:ext cx="4890978" cy="3307743"/>
          </a:xfrm>
          <a:prstGeom prst="rect">
            <a:avLst/>
          </a:prstGeom>
          <a:noFill/>
        </p:spPr>
        <p:txBody>
          <a:bodyPr wrap="square" lIns="0" tIns="0" rIns="0" bIns="0" rtlCol="0">
            <a:noAutofit/>
          </a:bodyPr>
          <a:lstStyle/>
          <a:p>
            <a:pPr>
              <a:lnSpc>
                <a:spcPct val="90000"/>
              </a:lnSpc>
            </a:pPr>
            <a:r>
              <a:rPr lang="en-US" sz="1600" dirty="0" smtClean="0">
                <a:solidFill>
                  <a:srgbClr val="FF0000"/>
                </a:solidFill>
              </a:rPr>
              <a:t>ASSA ABLOY HOSPITALITY (VINGCARD)</a:t>
            </a:r>
          </a:p>
          <a:p>
            <a:pPr>
              <a:lnSpc>
                <a:spcPct val="90000"/>
              </a:lnSpc>
            </a:pPr>
            <a:r>
              <a:rPr lang="en-AU" sz="1600" dirty="0" err="1"/>
              <a:t>Vingcard</a:t>
            </a:r>
            <a:r>
              <a:rPr lang="en-AU" sz="1600" dirty="0"/>
              <a:t> client software is installed on WINDOWS </a:t>
            </a:r>
            <a:r>
              <a:rPr lang="en-AU" sz="1600" dirty="0" smtClean="0"/>
              <a:t>tablet to communicate with encoder. Hotel Mobile displays </a:t>
            </a:r>
            <a:r>
              <a:rPr lang="en-AU" sz="1600" dirty="0"/>
              <a:t>this encoder as an available network </a:t>
            </a:r>
            <a:r>
              <a:rPr lang="en-AU" sz="1600" dirty="0" smtClean="0"/>
              <a:t>(remote) encoder.</a:t>
            </a:r>
            <a:br>
              <a:rPr lang="en-AU" sz="1600" dirty="0" smtClean="0"/>
            </a:br>
            <a:endParaRPr lang="en-US" sz="1600" dirty="0"/>
          </a:p>
          <a:p>
            <a:pPr marL="285750" indent="-285750">
              <a:lnSpc>
                <a:spcPct val="90000"/>
              </a:lnSpc>
              <a:buFont typeface="Arial" panose="020B0604020202020204" pitchFamily="34" charset="0"/>
              <a:buChar char="•"/>
            </a:pPr>
            <a:r>
              <a:rPr lang="en-US" sz="1400" dirty="0" smtClean="0"/>
              <a:t>Requires the property to </a:t>
            </a:r>
            <a:r>
              <a:rPr lang="en-US" sz="1400" dirty="0"/>
              <a:t>upgrade to VISIONLINE - </a:t>
            </a:r>
            <a:r>
              <a:rPr lang="en-US" sz="1400" dirty="0">
                <a:hlinkClick r:id="rId2"/>
              </a:rPr>
              <a:t>http://www.assaabloyhospitality.com/en/aah/com/products/system-and-software/visionline</a:t>
            </a:r>
            <a:r>
              <a:rPr lang="en-US" sz="1400" dirty="0" smtClean="0">
                <a:hlinkClick r:id="rId2"/>
              </a:rPr>
              <a:t>/</a:t>
            </a:r>
            <a:r>
              <a:rPr lang="en-US" sz="1400" dirty="0" smtClean="0"/>
              <a:t/>
            </a:r>
            <a:br>
              <a:rPr lang="en-US" sz="1400" dirty="0" smtClean="0"/>
            </a:br>
            <a:endParaRPr lang="en-US" sz="1400" dirty="0" smtClean="0"/>
          </a:p>
          <a:p>
            <a:pPr marL="285750" indent="-285750">
              <a:lnSpc>
                <a:spcPct val="90000"/>
              </a:lnSpc>
              <a:buFont typeface="Arial" panose="020B0604020202020204" pitchFamily="34" charset="0"/>
              <a:buChar char="•"/>
            </a:pPr>
            <a:r>
              <a:rPr lang="en-US" sz="1400" dirty="0" smtClean="0"/>
              <a:t>A USB-connected RFID encoder </a:t>
            </a:r>
            <a:r>
              <a:rPr lang="en-US" sz="1400" dirty="0"/>
              <a:t>available for WINDOWS tablets - </a:t>
            </a:r>
            <a:r>
              <a:rPr lang="en-US" sz="1400" dirty="0">
                <a:hlinkClick r:id="rId3"/>
              </a:rPr>
              <a:t>https://</a:t>
            </a:r>
            <a:r>
              <a:rPr lang="en-US" sz="1400" dirty="0" smtClean="0">
                <a:hlinkClick r:id="rId3"/>
              </a:rPr>
              <a:t>www.hidglobal.com/products/readers/omnikey/5022-smart-card-reader</a:t>
            </a:r>
            <a:r>
              <a:rPr lang="en-US" sz="1400" dirty="0" smtClean="0"/>
              <a:t> </a:t>
            </a:r>
            <a:br>
              <a:rPr lang="en-US" sz="1400" dirty="0" smtClean="0"/>
            </a:br>
            <a:endParaRPr lang="en-US" sz="1400" dirty="0" smtClean="0"/>
          </a:p>
          <a:p>
            <a:pPr marL="285750" indent="-285750">
              <a:lnSpc>
                <a:spcPct val="90000"/>
              </a:lnSpc>
              <a:buFont typeface="Arial" panose="020B0604020202020204" pitchFamily="34" charset="0"/>
              <a:buChar char="•"/>
            </a:pPr>
            <a:r>
              <a:rPr lang="en-AU" sz="1400" dirty="0" err="1"/>
              <a:t>Vingcard</a:t>
            </a:r>
            <a:r>
              <a:rPr lang="en-AU" sz="1400" dirty="0"/>
              <a:t> client software is installed on WINDOWS tablet and </a:t>
            </a:r>
            <a:r>
              <a:rPr lang="en-AU" sz="1400" dirty="0" smtClean="0"/>
              <a:t>HOTEL MOBILE displays </a:t>
            </a:r>
            <a:r>
              <a:rPr lang="en-AU" sz="1400" dirty="0"/>
              <a:t>this encoder as an available network </a:t>
            </a:r>
            <a:r>
              <a:rPr lang="en-AU" sz="1400" dirty="0" smtClean="0"/>
              <a:t>(remote) encoder. </a:t>
            </a:r>
            <a:r>
              <a:rPr lang="en-US" sz="1600" dirty="0"/>
              <a:t/>
            </a:r>
            <a:br>
              <a:rPr lang="en-US" sz="1600" dirty="0"/>
            </a:br>
            <a:endParaRPr lang="en-US" sz="1600" dirty="0" smtClean="0"/>
          </a:p>
          <a:p>
            <a:pPr>
              <a:lnSpc>
                <a:spcPct val="90000"/>
              </a:lnSpc>
            </a:pPr>
            <a:endParaRPr lang="en-US" sz="1600" dirty="0"/>
          </a:p>
          <a:p>
            <a:pPr>
              <a:lnSpc>
                <a:spcPct val="90000"/>
              </a:lnSpc>
            </a:pPr>
            <a:endParaRPr lang="en-AU" sz="1600" dirty="0" smtClean="0"/>
          </a:p>
        </p:txBody>
      </p:sp>
    </p:spTree>
    <p:extLst>
      <p:ext uri="{BB962C8B-B14F-4D97-AF65-F5344CB8AC3E}">
        <p14:creationId xmlns:p14="http://schemas.microsoft.com/office/powerpoint/2010/main" val="1365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Oracle Confidential – Internal</a:t>
            </a:r>
            <a:endParaRPr lang="en-US" dirty="0"/>
          </a:p>
        </p:txBody>
      </p:sp>
      <p:pic>
        <p:nvPicPr>
          <p:cNvPr id="4" name="Picture 3"/>
          <p:cNvPicPr>
            <a:picLocks noChangeAspect="1"/>
          </p:cNvPicPr>
          <p:nvPr/>
        </p:nvPicPr>
        <p:blipFill>
          <a:blip r:embed="rId2"/>
          <a:stretch>
            <a:fillRect/>
          </a:stretch>
        </p:blipFill>
        <p:spPr>
          <a:xfrm>
            <a:off x="2649972" y="2186016"/>
            <a:ext cx="4602879" cy="3743268"/>
          </a:xfrm>
          <a:prstGeom prst="rect">
            <a:avLst/>
          </a:prstGeom>
        </p:spPr>
      </p:pic>
      <p:pic>
        <p:nvPicPr>
          <p:cNvPr id="3" name="Picture 2"/>
          <p:cNvPicPr>
            <a:picLocks noChangeAspect="1"/>
          </p:cNvPicPr>
          <p:nvPr/>
        </p:nvPicPr>
        <p:blipFill>
          <a:blip r:embed="rId3"/>
          <a:stretch>
            <a:fillRect/>
          </a:stretch>
        </p:blipFill>
        <p:spPr>
          <a:xfrm>
            <a:off x="1075024" y="1318878"/>
            <a:ext cx="2152075" cy="3328704"/>
          </a:xfrm>
          <a:prstGeom prst="rect">
            <a:avLst/>
          </a:prstGeom>
        </p:spPr>
      </p:pic>
      <p:sp>
        <p:nvSpPr>
          <p:cNvPr id="6" name="Rectangle 5"/>
          <p:cNvSpPr/>
          <p:nvPr/>
        </p:nvSpPr>
        <p:spPr>
          <a:xfrm>
            <a:off x="510540" y="304149"/>
            <a:ext cx="9662160" cy="646331"/>
          </a:xfrm>
          <a:prstGeom prst="rect">
            <a:avLst/>
          </a:prstGeom>
        </p:spPr>
        <p:txBody>
          <a:bodyPr wrap="square">
            <a:spAutoFit/>
          </a:bodyPr>
          <a:lstStyle/>
          <a:p>
            <a:r>
              <a:rPr lang="en-US" sz="3600" b="1" dirty="0">
                <a:solidFill>
                  <a:srgbClr val="5F5F5F"/>
                </a:solidFill>
                <a:ea typeface="+mj-ea"/>
                <a:cs typeface="+mj-cs"/>
              </a:rPr>
              <a:t>Oracle Hospitality Hotel Mobile </a:t>
            </a:r>
            <a:endParaRPr lang="en-US" dirty="0"/>
          </a:p>
        </p:txBody>
      </p:sp>
      <p:pic>
        <p:nvPicPr>
          <p:cNvPr id="7" name="Picture 6"/>
          <p:cNvPicPr>
            <a:picLocks noChangeAspect="1"/>
          </p:cNvPicPr>
          <p:nvPr/>
        </p:nvPicPr>
        <p:blipFill>
          <a:blip r:embed="rId4"/>
          <a:stretch>
            <a:fillRect/>
          </a:stretch>
        </p:blipFill>
        <p:spPr>
          <a:xfrm>
            <a:off x="6722453" y="304149"/>
            <a:ext cx="530398" cy="530398"/>
          </a:xfrm>
          <a:prstGeom prst="rect">
            <a:avLst/>
          </a:prstGeom>
        </p:spPr>
      </p:pic>
      <p:pic>
        <p:nvPicPr>
          <p:cNvPr id="8" name="Picture 7"/>
          <p:cNvPicPr>
            <a:picLocks noChangeAspect="1"/>
          </p:cNvPicPr>
          <p:nvPr/>
        </p:nvPicPr>
        <p:blipFill>
          <a:blip r:embed="rId5"/>
          <a:stretch>
            <a:fillRect/>
          </a:stretch>
        </p:blipFill>
        <p:spPr>
          <a:xfrm>
            <a:off x="7959933" y="985842"/>
            <a:ext cx="2960426" cy="1200174"/>
          </a:xfrm>
          <a:prstGeom prst="rect">
            <a:avLst/>
          </a:prstGeom>
        </p:spPr>
      </p:pic>
      <p:pic>
        <p:nvPicPr>
          <p:cNvPr id="9" name="Picture 8"/>
          <p:cNvPicPr>
            <a:picLocks noChangeAspect="1"/>
          </p:cNvPicPr>
          <p:nvPr/>
        </p:nvPicPr>
        <p:blipFill>
          <a:blip r:embed="rId6"/>
          <a:stretch>
            <a:fillRect/>
          </a:stretch>
        </p:blipFill>
        <p:spPr>
          <a:xfrm>
            <a:off x="7097720" y="2967536"/>
            <a:ext cx="4529721" cy="3279932"/>
          </a:xfrm>
          <a:prstGeom prst="rect">
            <a:avLst/>
          </a:prstGeom>
        </p:spPr>
      </p:pic>
      <p:sp>
        <p:nvSpPr>
          <p:cNvPr id="5" name="TextBox 4"/>
          <p:cNvSpPr txBox="1"/>
          <p:nvPr/>
        </p:nvSpPr>
        <p:spPr>
          <a:xfrm>
            <a:off x="755922" y="5698919"/>
            <a:ext cx="2471177" cy="368398"/>
          </a:xfrm>
          <a:prstGeom prst="rect">
            <a:avLst/>
          </a:prstGeom>
          <a:noFill/>
        </p:spPr>
        <p:txBody>
          <a:bodyPr wrap="square" lIns="0" tIns="0" rIns="0" bIns="0" rtlCol="0">
            <a:noAutofit/>
          </a:bodyPr>
          <a:lstStyle/>
          <a:p>
            <a:pPr>
              <a:lnSpc>
                <a:spcPct val="90000"/>
              </a:lnSpc>
            </a:pPr>
            <a:r>
              <a:rPr lang="en-AU" dirty="0" smtClean="0">
                <a:hlinkClick r:id="rId7"/>
              </a:rPr>
              <a:t>Marketing Information</a:t>
            </a:r>
            <a:endParaRPr lang="en-AU" dirty="0" smtClean="0"/>
          </a:p>
        </p:txBody>
      </p:sp>
    </p:spTree>
    <p:extLst>
      <p:ext uri="{BB962C8B-B14F-4D97-AF65-F5344CB8AC3E}">
        <p14:creationId xmlns:p14="http://schemas.microsoft.com/office/powerpoint/2010/main" val="256469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61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b="1" noProof="0" dirty="0" smtClean="0"/>
              <a:t>Hotel Mobile </a:t>
            </a:r>
            <a:r>
              <a:rPr lang="en-US" b="1" noProof="0" dirty="0"/>
              <a:t>Playbook Contents</a:t>
            </a:r>
          </a:p>
        </p:txBody>
      </p:sp>
      <p:sp>
        <p:nvSpPr>
          <p:cNvPr id="4" name="Footer Placeholder 3"/>
          <p:cNvSpPr>
            <a:spLocks noGrp="1"/>
          </p:cNvSpPr>
          <p:nvPr>
            <p:ph type="ftr" sz="quarter" idx="11"/>
          </p:nvPr>
        </p:nvSpPr>
        <p:spPr/>
        <p:txBody>
          <a:bodyPr/>
          <a:lstStyle/>
          <a:p>
            <a:r>
              <a:rPr lang="en-US" dirty="0" smtClean="0"/>
              <a:t>Oracle Confidential – Internal</a:t>
            </a:r>
            <a:endParaRPr lang="en-US" dirty="0"/>
          </a:p>
        </p:txBody>
      </p:sp>
      <p:sp>
        <p:nvSpPr>
          <p:cNvPr id="3" name="Content Placeholder 2"/>
          <p:cNvSpPr>
            <a:spLocks noGrp="1"/>
          </p:cNvSpPr>
          <p:nvPr>
            <p:ph type="body" sz="quarter" idx="13"/>
          </p:nvPr>
        </p:nvSpPr>
        <p:spPr>
          <a:xfrm>
            <a:off x="2795931" y="1628774"/>
            <a:ext cx="8861082" cy="4572001"/>
          </a:xfrm>
        </p:spPr>
        <p:txBody>
          <a:bodyPr/>
          <a:lstStyle/>
          <a:p>
            <a:r>
              <a:rPr lang="en-US" noProof="0" dirty="0" smtClean="0"/>
              <a:t>Introduction  </a:t>
            </a:r>
          </a:p>
          <a:p>
            <a:r>
              <a:rPr lang="en-US" noProof="0" dirty="0" smtClean="0"/>
              <a:t>Mobility</a:t>
            </a:r>
          </a:p>
          <a:p>
            <a:r>
              <a:rPr lang="en-US" noProof="0" dirty="0" smtClean="0"/>
              <a:t>Key Benefits Hotel Mobile</a:t>
            </a:r>
          </a:p>
          <a:p>
            <a:r>
              <a:rPr lang="en-US" noProof="0" dirty="0" smtClean="0"/>
              <a:t>Competition</a:t>
            </a:r>
          </a:p>
          <a:p>
            <a:r>
              <a:rPr lang="en-US" noProof="0" dirty="0" smtClean="0"/>
              <a:t>Useful information</a:t>
            </a:r>
          </a:p>
        </p:txBody>
      </p:sp>
      <p:sp>
        <p:nvSpPr>
          <p:cNvPr id="24" name="Pentagon 23"/>
          <p:cNvSpPr/>
          <p:nvPr/>
        </p:nvSpPr>
        <p:spPr>
          <a:xfrm>
            <a:off x="1863346" y="1628775"/>
            <a:ext cx="609441"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25" name="Pentagon 24"/>
          <p:cNvSpPr/>
          <p:nvPr/>
        </p:nvSpPr>
        <p:spPr>
          <a:xfrm>
            <a:off x="1863346" y="2325052"/>
            <a:ext cx="609441"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26" name="Pentagon 25"/>
          <p:cNvSpPr/>
          <p:nvPr/>
        </p:nvSpPr>
        <p:spPr>
          <a:xfrm>
            <a:off x="1863346" y="3021329"/>
            <a:ext cx="609441"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3</a:t>
            </a:r>
          </a:p>
        </p:txBody>
      </p:sp>
      <p:sp>
        <p:nvSpPr>
          <p:cNvPr id="27" name="Pentagon 26"/>
          <p:cNvSpPr/>
          <p:nvPr/>
        </p:nvSpPr>
        <p:spPr>
          <a:xfrm>
            <a:off x="1863346" y="3717606"/>
            <a:ext cx="609441"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4</a:t>
            </a:r>
          </a:p>
        </p:txBody>
      </p:sp>
      <p:sp>
        <p:nvSpPr>
          <p:cNvPr id="28" name="Pentagon 27"/>
          <p:cNvSpPr/>
          <p:nvPr/>
        </p:nvSpPr>
        <p:spPr>
          <a:xfrm>
            <a:off x="1863346" y="4413885"/>
            <a:ext cx="609441"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5</a:t>
            </a:r>
          </a:p>
        </p:txBody>
      </p:sp>
    </p:spTree>
    <p:extLst>
      <p:ext uri="{BB962C8B-B14F-4D97-AF65-F5344CB8AC3E}">
        <p14:creationId xmlns:p14="http://schemas.microsoft.com/office/powerpoint/2010/main" val="175714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endCondLst>
                                    <p:cond evt="onNext" delay="0">
                                      <p:tgtEl>
                                        <p:sldTgt/>
                                      </p:tgtEl>
                                    </p:cond>
                                  </p:end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endCondLst>
                                    <p:cond evt="onNext" delay="0">
                                      <p:tgtEl>
                                        <p:sldTgt/>
                                      </p:tgtEl>
                                    </p:cond>
                                  </p:end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endCondLst>
                                    <p:cond evt="onNext" delay="0">
                                      <p:tgtEl>
                                        <p:sldTgt/>
                                      </p:tgtEl>
                                    </p:cond>
                                  </p:end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endCondLst>
                                    <p:cond evt="onNext" delay="0">
                                      <p:tgtEl>
                                        <p:sldTgt/>
                                      </p:tgtEl>
                                    </p:cond>
                                  </p:end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endCondLst>
                                    <p:cond evt="onNext" delay="0">
                                      <p:tgtEl>
                                        <p:sldTgt/>
                                      </p:tgtEl>
                                    </p:cond>
                                  </p:endCondLst>
                                  <p:iterate type="lt">
                                    <p:tmAbs val="25"/>
                                  </p:iterate>
                                  <p:childTnLst>
                                    <p:set>
                                      <p:cBhvr override="childStyle">
                                        <p:cTn id="22"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190847" y="1317984"/>
            <a:ext cx="9777828" cy="4360615"/>
          </a:xfrm>
        </p:spPr>
        <p:txBody>
          <a:bodyPr anchor="ctr"/>
          <a:lstStyle/>
          <a:p>
            <a:pPr algn="r"/>
            <a:r>
              <a:rPr lang="en-US" sz="4000" b="1" i="1" noProof="0" dirty="0" smtClean="0">
                <a:solidFill>
                  <a:srgbClr val="FF0000"/>
                </a:solidFill>
              </a:rPr>
              <a:t>Hotel Mobile </a:t>
            </a:r>
            <a:r>
              <a:rPr lang="en-US" sz="4000" i="1" noProof="0" dirty="0" smtClean="0"/>
              <a:t>is the </a:t>
            </a:r>
            <a:r>
              <a:rPr lang="en-US" sz="4000" b="1" i="1" noProof="0" dirty="0" smtClean="0"/>
              <a:t>staff-facing app </a:t>
            </a:r>
            <a:r>
              <a:rPr lang="en-US" sz="4000" i="1" noProof="0" dirty="0" smtClean="0"/>
              <a:t>that provides the freedom of mobility to all Oracle Hospitality customers:</a:t>
            </a:r>
            <a:br>
              <a:rPr lang="en-US" sz="4000" i="1" noProof="0" dirty="0" smtClean="0"/>
            </a:br>
            <a:r>
              <a:rPr lang="en-US" sz="4000" i="1" noProof="0" dirty="0" smtClean="0"/>
              <a:t/>
            </a:r>
            <a:br>
              <a:rPr lang="en-US" sz="4000" i="1" noProof="0" dirty="0" smtClean="0"/>
            </a:br>
            <a:r>
              <a:rPr lang="en-US" sz="4000" b="1" i="1" noProof="0" dirty="0" smtClean="0"/>
              <a:t>OPERA and Suite8</a:t>
            </a:r>
            <a:endParaRPr lang="en-US" sz="4000" b="1" i="1" noProof="0" dirty="0"/>
          </a:p>
        </p:txBody>
      </p:sp>
      <p:sp>
        <p:nvSpPr>
          <p:cNvPr id="5" name="Footer Placeholder 5"/>
          <p:cNvSpPr>
            <a:spLocks noGrp="1"/>
          </p:cNvSpPr>
          <p:nvPr>
            <p:ph type="ftr" sz="quarter" idx="11"/>
          </p:nvPr>
        </p:nvSpPr>
        <p:spPr>
          <a:xfrm>
            <a:off x="8777289" y="6556248"/>
            <a:ext cx="2498723" cy="182880"/>
          </a:xfrm>
        </p:spPr>
        <p:txBody>
          <a:bodyPr/>
          <a:lstStyle/>
          <a:p>
            <a:r>
              <a:rPr lang="en-US" dirty="0" smtClean="0">
                <a:solidFill>
                  <a:schemeClr val="bg1">
                    <a:lumMod val="65000"/>
                  </a:schemeClr>
                </a:solidFill>
              </a:rPr>
              <a:t>Oracle Confidential – Internal/Restricted/Highly Restricted</a:t>
            </a:r>
            <a:endParaRPr lang="en-US" dirty="0">
              <a:solidFill>
                <a:schemeClr val="bg1">
                  <a:lumMod val="65000"/>
                </a:schemeClr>
              </a:solidFill>
            </a:endParaRPr>
          </a:p>
        </p:txBody>
      </p:sp>
    </p:spTree>
    <p:extLst>
      <p:ext uri="{BB962C8B-B14F-4D97-AF65-F5344CB8AC3E}">
        <p14:creationId xmlns:p14="http://schemas.microsoft.com/office/powerpoint/2010/main" val="327172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Introduction Hotel Mobile</a:t>
            </a:r>
            <a:endParaRPr lang="en-US" noProof="0" dirty="0"/>
          </a:p>
        </p:txBody>
      </p:sp>
      <p:sp>
        <p:nvSpPr>
          <p:cNvPr id="3" name="Content Placeholder 2"/>
          <p:cNvSpPr>
            <a:spLocks noGrp="1"/>
          </p:cNvSpPr>
          <p:nvPr>
            <p:ph idx="1"/>
          </p:nvPr>
        </p:nvSpPr>
        <p:spPr>
          <a:xfrm>
            <a:off x="530490" y="1433525"/>
            <a:ext cx="11126522" cy="4419600"/>
          </a:xfrm>
        </p:spPr>
        <p:txBody>
          <a:bodyPr/>
          <a:lstStyle/>
          <a:p>
            <a:r>
              <a:rPr lang="en-US" noProof="0" dirty="0" smtClean="0"/>
              <a:t>Staff-facing native app for Windows </a:t>
            </a:r>
            <a:r>
              <a:rPr lang="en-US" sz="2000" noProof="0" dirty="0" smtClean="0"/>
              <a:t>(tablet devices), </a:t>
            </a:r>
            <a:r>
              <a:rPr lang="en-US" noProof="0" dirty="0" smtClean="0"/>
              <a:t>iOS </a:t>
            </a:r>
            <a:r>
              <a:rPr lang="en-US" sz="2000" noProof="0" dirty="0" smtClean="0"/>
              <a:t>(iPhone/iPod/iPad) and </a:t>
            </a:r>
            <a:r>
              <a:rPr lang="en-US" noProof="0" dirty="0" smtClean="0"/>
              <a:t>Android</a:t>
            </a:r>
            <a:r>
              <a:rPr lang="en-US" sz="2000" noProof="0" dirty="0" smtClean="0"/>
              <a:t> (phone)</a:t>
            </a:r>
          </a:p>
          <a:p>
            <a:r>
              <a:rPr lang="en-US" noProof="0" dirty="0" smtClean="0"/>
              <a:t>Main capabilities: </a:t>
            </a:r>
          </a:p>
          <a:p>
            <a:pPr lvl="1"/>
            <a:r>
              <a:rPr lang="en-US" dirty="0" smtClean="0"/>
              <a:t>Phone / iPod: </a:t>
            </a:r>
            <a:r>
              <a:rPr lang="en-US" noProof="0" dirty="0" smtClean="0"/>
              <a:t>Housekeeping, Maintenance, Charge It</a:t>
            </a:r>
          </a:p>
          <a:p>
            <a:pPr lvl="1"/>
            <a:r>
              <a:rPr lang="en-US" dirty="0" smtClean="0"/>
              <a:t>Tablet : </a:t>
            </a:r>
            <a:r>
              <a:rPr lang="en-US" noProof="0" dirty="0" smtClean="0"/>
              <a:t>Arrivals, </a:t>
            </a:r>
            <a:r>
              <a:rPr lang="en-US" dirty="0" smtClean="0"/>
              <a:t>Departures </a:t>
            </a:r>
            <a:r>
              <a:rPr lang="en-US" noProof="0" dirty="0" smtClean="0"/>
              <a:t>(see slide </a:t>
            </a:r>
            <a:r>
              <a:rPr lang="en-US" noProof="0" dirty="0" smtClean="0">
                <a:hlinkClick r:id="rId3" action="ppaction://hlinksldjump"/>
              </a:rPr>
              <a:t>11</a:t>
            </a:r>
            <a:r>
              <a:rPr lang="en-US" noProof="0" dirty="0" smtClean="0"/>
              <a:t> &amp; </a:t>
            </a:r>
            <a:r>
              <a:rPr lang="en-US" noProof="0" dirty="0" smtClean="0">
                <a:hlinkClick r:id="rId4" action="ppaction://hlinksldjump"/>
              </a:rPr>
              <a:t>12</a:t>
            </a:r>
            <a:r>
              <a:rPr lang="en-US" dirty="0"/>
              <a:t>), Housekeeping, </a:t>
            </a:r>
            <a:r>
              <a:rPr lang="en-US" dirty="0" smtClean="0"/>
              <a:t>Maintenance.</a:t>
            </a:r>
            <a:endParaRPr lang="en-US" noProof="0" dirty="0" smtClean="0"/>
          </a:p>
          <a:p>
            <a:r>
              <a:rPr lang="en-US" noProof="0" dirty="0" smtClean="0"/>
              <a:t>Native app for OPERA 5 and Suite8</a:t>
            </a:r>
          </a:p>
          <a:p>
            <a:r>
              <a:rPr lang="en-US" noProof="0" dirty="0" smtClean="0"/>
              <a:t>Streamline housekeeping and maintenance operations</a:t>
            </a:r>
          </a:p>
          <a:p>
            <a:r>
              <a:rPr lang="en-US" noProof="0" dirty="0" smtClean="0"/>
              <a:t>Real-time updates to PMS</a:t>
            </a:r>
          </a:p>
          <a:p>
            <a:endParaRPr lang="en-US" noProof="0" dirty="0" smtClean="0">
              <a:solidFill>
                <a:srgbClr val="5F5F5F"/>
              </a:solidFill>
            </a:endParaRPr>
          </a:p>
          <a:p>
            <a:endParaRPr lang="en-US" noProof="0" dirty="0" smtClean="0">
              <a:solidFill>
                <a:srgbClr val="5F5F5F"/>
              </a:solidFill>
            </a:endParaRPr>
          </a:p>
          <a:p>
            <a:pPr marL="0" indent="0">
              <a:buNone/>
            </a:pPr>
            <a:r>
              <a:rPr lang="en-US" sz="1600" noProof="0" dirty="0" smtClean="0">
                <a:solidFill>
                  <a:srgbClr val="5F5F5F"/>
                </a:solidFill>
              </a:rPr>
              <a:t>*OPERA Cloud and OPERA Property v5 Cloud Service are pending </a:t>
            </a:r>
            <a:endParaRPr lang="en-US" sz="1600" noProof="0" dirty="0" smtClean="0"/>
          </a:p>
        </p:txBody>
      </p:sp>
      <p:sp>
        <p:nvSpPr>
          <p:cNvPr id="4" name="Footer Placeholder 3"/>
          <p:cNvSpPr>
            <a:spLocks noGrp="1"/>
          </p:cNvSpPr>
          <p:nvPr>
            <p:ph type="ftr" sz="quarter" idx="11"/>
          </p:nvPr>
        </p:nvSpPr>
        <p:spPr/>
        <p:txBody>
          <a:bodyPr/>
          <a:lstStyle/>
          <a:p>
            <a:r>
              <a:rPr lang="en-US" dirty="0" smtClean="0">
                <a:solidFill>
                  <a:srgbClr val="5F5F5F"/>
                </a:solidFill>
              </a:rPr>
              <a:t>Oracle Confidential – Internal</a:t>
            </a:r>
            <a:endParaRPr lang="en-US" dirty="0">
              <a:solidFill>
                <a:srgbClr val="5F5F5F"/>
              </a:solidFill>
            </a:endParaRPr>
          </a:p>
        </p:txBody>
      </p:sp>
      <p:grpSp>
        <p:nvGrpSpPr>
          <p:cNvPr id="6" name="Group 5"/>
          <p:cNvGrpSpPr/>
          <p:nvPr/>
        </p:nvGrpSpPr>
        <p:grpSpPr>
          <a:xfrm>
            <a:off x="10817591" y="4184979"/>
            <a:ext cx="501445" cy="1228406"/>
            <a:chOff x="10006781" y="4387645"/>
            <a:chExt cx="501445" cy="1228406"/>
          </a:xfrm>
        </p:grpSpPr>
        <p:sp>
          <p:nvSpPr>
            <p:cNvPr id="12" name="Rounded Rectangle 11"/>
            <p:cNvSpPr/>
            <p:nvPr/>
          </p:nvSpPr>
          <p:spPr>
            <a:xfrm rot="10800000">
              <a:off x="10084209" y="5055613"/>
              <a:ext cx="346588" cy="560438"/>
            </a:xfrm>
            <a:prstGeom prst="round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0" tIns="45720" rIns="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nSpc>
                  <a:spcPct val="90000"/>
                </a:lnSpc>
              </a:pPr>
              <a:r>
                <a:rPr lang="es-AR" sz="600" dirty="0" smtClean="0"/>
                <a:t>4111</a:t>
              </a:r>
              <a:endParaRPr lang="en-US" sz="600" dirty="0"/>
            </a:p>
          </p:txBody>
        </p:sp>
        <p:sp>
          <p:nvSpPr>
            <p:cNvPr id="13" name="Rounded Rectangle 12"/>
            <p:cNvSpPr/>
            <p:nvPr/>
          </p:nvSpPr>
          <p:spPr>
            <a:xfrm>
              <a:off x="10006781" y="4387645"/>
              <a:ext cx="501445" cy="958645"/>
            </a:xfrm>
            <a:prstGeom prst="roundRect">
              <a:avLst>
                <a:gd name="adj" fmla="val 7844"/>
              </a:avLst>
            </a:prstGeom>
            <a:solidFill>
              <a:schemeClr val="bg1">
                <a:lumMod val="50000"/>
              </a:scheme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sp>
          <p:nvSpPr>
            <p:cNvPr id="14" name="Rectangle 13"/>
            <p:cNvSpPr/>
            <p:nvPr/>
          </p:nvSpPr>
          <p:spPr>
            <a:xfrm>
              <a:off x="10084209" y="4505632"/>
              <a:ext cx="346588" cy="361335"/>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45720" rIns="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r>
                <a:rPr lang="es-AR" sz="1400" dirty="0" smtClean="0">
                  <a:solidFill>
                    <a:schemeClr val="bg1">
                      <a:lumMod val="50000"/>
                    </a:schemeClr>
                  </a:solidFill>
                </a:rPr>
                <a:t>C&amp;P</a:t>
              </a:r>
              <a:endParaRPr lang="en-US" sz="1400" dirty="0">
                <a:solidFill>
                  <a:schemeClr val="bg1">
                    <a:lumMod val="50000"/>
                  </a:schemeClr>
                </a:solidFill>
              </a:endParaRPr>
            </a:p>
          </p:txBody>
        </p:sp>
        <p:sp>
          <p:nvSpPr>
            <p:cNvPr id="15" name="Rectangle 14"/>
            <p:cNvSpPr/>
            <p:nvPr/>
          </p:nvSpPr>
          <p:spPr>
            <a:xfrm>
              <a:off x="10084209" y="4949465"/>
              <a:ext cx="346588" cy="701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sp>
          <p:nvSpPr>
            <p:cNvPr id="16" name="Rectangle 15"/>
            <p:cNvSpPr/>
            <p:nvPr/>
          </p:nvSpPr>
          <p:spPr>
            <a:xfrm>
              <a:off x="10084209" y="5049821"/>
              <a:ext cx="346588" cy="701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sp>
          <p:nvSpPr>
            <p:cNvPr id="17" name="Rectangle 16"/>
            <p:cNvSpPr/>
            <p:nvPr/>
          </p:nvSpPr>
          <p:spPr>
            <a:xfrm>
              <a:off x="10084209" y="5149150"/>
              <a:ext cx="346588" cy="7010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sp>
          <p:nvSpPr>
            <p:cNvPr id="18" name="Rectangle 17"/>
            <p:cNvSpPr/>
            <p:nvPr/>
          </p:nvSpPr>
          <p:spPr>
            <a:xfrm rot="5400000">
              <a:off x="10014833" y="5084872"/>
              <a:ext cx="346588" cy="70101"/>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sp>
          <p:nvSpPr>
            <p:cNvPr id="19" name="Rectangle 18"/>
            <p:cNvSpPr/>
            <p:nvPr/>
          </p:nvSpPr>
          <p:spPr>
            <a:xfrm rot="5400000">
              <a:off x="10153693" y="5083854"/>
              <a:ext cx="346588" cy="70101"/>
            </a:xfrm>
            <a:prstGeom prst="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grpSp>
      <p:grpSp>
        <p:nvGrpSpPr>
          <p:cNvPr id="21" name="Group 20"/>
          <p:cNvGrpSpPr/>
          <p:nvPr/>
        </p:nvGrpSpPr>
        <p:grpSpPr>
          <a:xfrm>
            <a:off x="9430711" y="4172150"/>
            <a:ext cx="1090423" cy="578482"/>
            <a:chOff x="9081443" y="5279496"/>
            <a:chExt cx="1090423" cy="578482"/>
          </a:xfrm>
        </p:grpSpPr>
        <p:sp>
          <p:nvSpPr>
            <p:cNvPr id="22" name="Rounded Rectangle 21"/>
            <p:cNvSpPr/>
            <p:nvPr/>
          </p:nvSpPr>
          <p:spPr>
            <a:xfrm rot="16200000">
              <a:off x="9188368" y="5288516"/>
              <a:ext cx="346588" cy="560438"/>
            </a:xfrm>
            <a:prstGeom prst="roundRect">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vert" wrap="square" lIns="0" tIns="45720" rIns="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nSpc>
                  <a:spcPct val="90000"/>
                </a:lnSpc>
              </a:pPr>
              <a:endParaRPr lang="en-US" sz="600" dirty="0"/>
            </a:p>
          </p:txBody>
        </p:sp>
        <p:sp>
          <p:nvSpPr>
            <p:cNvPr id="23" name="Rounded Rectangle 22"/>
            <p:cNvSpPr/>
            <p:nvPr/>
          </p:nvSpPr>
          <p:spPr>
            <a:xfrm rot="5400000">
              <a:off x="9485642" y="5171754"/>
              <a:ext cx="578482" cy="793966"/>
            </a:xfrm>
            <a:prstGeom prst="roundRect">
              <a:avLst>
                <a:gd name="adj" fmla="val 7844"/>
              </a:avLst>
            </a:prstGeom>
            <a:solidFill>
              <a:schemeClr val="bg1">
                <a:lumMod val="50000"/>
              </a:schemeClr>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r>
                <a:rPr lang="es-AR" dirty="0" smtClean="0"/>
                <a:t>Keys</a:t>
              </a:r>
              <a:endParaRPr lang="en-US" dirty="0"/>
            </a:p>
          </p:txBody>
        </p:sp>
        <p:sp>
          <p:nvSpPr>
            <p:cNvPr id="24" name="Rectangle 23"/>
            <p:cNvSpPr/>
            <p:nvPr/>
          </p:nvSpPr>
          <p:spPr>
            <a:xfrm>
              <a:off x="9081443" y="5499359"/>
              <a:ext cx="296457" cy="6937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sp>
          <p:nvSpPr>
            <p:cNvPr id="25" name="Oval 24"/>
            <p:cNvSpPr/>
            <p:nvPr/>
          </p:nvSpPr>
          <p:spPr>
            <a:xfrm>
              <a:off x="9454406" y="5722374"/>
              <a:ext cx="49656" cy="49656"/>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lnSpc>
                  <a:spcPct val="90000"/>
                </a:lnSpc>
              </a:pPr>
              <a:endParaRPr lang="en-US" dirty="0"/>
            </a:p>
          </p:txBody>
        </p:sp>
      </p:grpSp>
      <p:pic>
        <p:nvPicPr>
          <p:cNvPr id="26" name="Picture 25"/>
          <p:cNvPicPr>
            <a:picLocks noChangeAspect="1"/>
          </p:cNvPicPr>
          <p:nvPr/>
        </p:nvPicPr>
        <p:blipFill>
          <a:blip r:embed="rId5"/>
          <a:stretch>
            <a:fillRect/>
          </a:stretch>
        </p:blipFill>
        <p:spPr>
          <a:xfrm>
            <a:off x="7582664" y="4766517"/>
            <a:ext cx="1600684" cy="1159042"/>
          </a:xfrm>
          <a:prstGeom prst="rect">
            <a:avLst/>
          </a:prstGeom>
        </p:spPr>
      </p:pic>
    </p:spTree>
    <p:extLst>
      <p:ext uri="{BB962C8B-B14F-4D97-AF65-F5344CB8AC3E}">
        <p14:creationId xmlns:p14="http://schemas.microsoft.com/office/powerpoint/2010/main" val="213096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5326312" y="3447263"/>
            <a:ext cx="1876926" cy="596942"/>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bg1"/>
                </a:solidFill>
              </a:rPr>
              <a:t>REST API</a:t>
            </a:r>
            <a:endParaRPr lang="en-US" dirty="0">
              <a:solidFill>
                <a:schemeClr val="bg1"/>
              </a:solidFill>
            </a:endParaRPr>
          </a:p>
        </p:txBody>
      </p:sp>
      <p:sp>
        <p:nvSpPr>
          <p:cNvPr id="49" name="Rounded Rectangle 48"/>
          <p:cNvSpPr/>
          <p:nvPr/>
        </p:nvSpPr>
        <p:spPr>
          <a:xfrm>
            <a:off x="9535823" y="4701581"/>
            <a:ext cx="1876926" cy="596942"/>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48" name="Rounded Rectangle 47"/>
          <p:cNvSpPr/>
          <p:nvPr/>
        </p:nvSpPr>
        <p:spPr>
          <a:xfrm>
            <a:off x="5332056" y="4704697"/>
            <a:ext cx="1876926" cy="596942"/>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45" name="Rounded Rectangle 44"/>
          <p:cNvSpPr/>
          <p:nvPr/>
        </p:nvSpPr>
        <p:spPr>
          <a:xfrm>
            <a:off x="9535823" y="5297142"/>
            <a:ext cx="1876926" cy="895149"/>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44" name="Rounded Rectangle 43"/>
          <p:cNvSpPr/>
          <p:nvPr/>
        </p:nvSpPr>
        <p:spPr>
          <a:xfrm>
            <a:off x="5332057" y="5297141"/>
            <a:ext cx="1876926" cy="895149"/>
          </a:xfrm>
          <a:prstGeom prst="round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43" name="Rounded Rectangle 42"/>
          <p:cNvSpPr/>
          <p:nvPr/>
        </p:nvSpPr>
        <p:spPr>
          <a:xfrm>
            <a:off x="1073603" y="5315398"/>
            <a:ext cx="1876926" cy="873820"/>
          </a:xfrm>
          <a:prstGeom prst="roundRect">
            <a:avLst/>
          </a:prstGeom>
          <a:solidFill>
            <a:srgbClr val="FF00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8" name="Title 7"/>
          <p:cNvSpPr>
            <a:spLocks noGrp="1"/>
          </p:cNvSpPr>
          <p:nvPr>
            <p:ph type="title"/>
          </p:nvPr>
        </p:nvSpPr>
        <p:spPr/>
        <p:txBody>
          <a:bodyPr/>
          <a:lstStyle/>
          <a:p>
            <a:r>
              <a:rPr lang="en-US" noProof="0" dirty="0" smtClean="0"/>
              <a:t>Hotel Mobile – one for All</a:t>
            </a:r>
            <a:endParaRPr lang="en-US" noProof="0" dirty="0"/>
          </a:p>
        </p:txBody>
      </p:sp>
      <p:sp>
        <p:nvSpPr>
          <p:cNvPr id="4" name="Footer Placeholder 3"/>
          <p:cNvSpPr>
            <a:spLocks noGrp="1"/>
          </p:cNvSpPr>
          <p:nvPr>
            <p:ph type="ftr" sz="quarter" idx="11"/>
          </p:nvPr>
        </p:nvSpPr>
        <p:spPr>
          <a:xfrm>
            <a:off x="8621423" y="6559696"/>
            <a:ext cx="2743200" cy="182880"/>
          </a:xfrm>
        </p:spPr>
        <p:txBody>
          <a:bodyPr/>
          <a:lstStyle/>
          <a:p>
            <a:r>
              <a:rPr lang="en-US" dirty="0" smtClean="0">
                <a:solidFill>
                  <a:srgbClr val="5F5F5F"/>
                </a:solidFill>
              </a:rPr>
              <a:t>Oracle Confidential – Internal</a:t>
            </a:r>
            <a:endParaRPr lang="en-US" dirty="0">
              <a:solidFill>
                <a:srgbClr val="5F5F5F"/>
              </a:solidFill>
            </a:endParaRPr>
          </a:p>
        </p:txBody>
      </p:sp>
      <p:sp>
        <p:nvSpPr>
          <p:cNvPr id="12" name="TextBox 11"/>
          <p:cNvSpPr txBox="1"/>
          <p:nvPr/>
        </p:nvSpPr>
        <p:spPr>
          <a:xfrm>
            <a:off x="1210733" y="5088551"/>
            <a:ext cx="1464734" cy="321733"/>
          </a:xfrm>
          <a:prstGeom prst="rect">
            <a:avLst/>
          </a:prstGeom>
          <a:noFill/>
        </p:spPr>
        <p:txBody>
          <a:bodyPr wrap="none" lIns="0" tIns="0" rIns="0" bIns="0" rtlCol="0">
            <a:noAutofit/>
          </a:bodyPr>
          <a:lstStyle/>
          <a:p>
            <a:pPr algn="ctr">
              <a:lnSpc>
                <a:spcPct val="90000"/>
              </a:lnSpc>
            </a:pPr>
            <a:endParaRPr lang="en-US" dirty="0" smtClean="0">
              <a:solidFill>
                <a:schemeClr val="bg1"/>
              </a:solidFill>
            </a:endParaRPr>
          </a:p>
        </p:txBody>
      </p:sp>
      <p:sp>
        <p:nvSpPr>
          <p:cNvPr id="14" name="TextBox 13"/>
          <p:cNvSpPr txBox="1"/>
          <p:nvPr/>
        </p:nvSpPr>
        <p:spPr>
          <a:xfrm>
            <a:off x="5664292" y="5486484"/>
            <a:ext cx="1258889" cy="778933"/>
          </a:xfrm>
          <a:prstGeom prst="rect">
            <a:avLst/>
          </a:prstGeom>
          <a:noFill/>
        </p:spPr>
        <p:txBody>
          <a:bodyPr wrap="none" lIns="0" tIns="0" rIns="0" bIns="0" rtlCol="0">
            <a:noAutofit/>
          </a:bodyPr>
          <a:lstStyle/>
          <a:p>
            <a:pPr algn="ctr">
              <a:lnSpc>
                <a:spcPct val="90000"/>
              </a:lnSpc>
            </a:pPr>
            <a:r>
              <a:rPr lang="en-US" dirty="0" smtClean="0">
                <a:solidFill>
                  <a:schemeClr val="bg1"/>
                </a:solidFill>
              </a:rPr>
              <a:t>OPERA 5 Property</a:t>
            </a:r>
          </a:p>
          <a:p>
            <a:pPr algn="ctr">
              <a:lnSpc>
                <a:spcPct val="90000"/>
              </a:lnSpc>
            </a:pPr>
            <a:r>
              <a:rPr lang="en-US" dirty="0" smtClean="0">
                <a:solidFill>
                  <a:schemeClr val="bg1"/>
                </a:solidFill>
              </a:rPr>
              <a:t>On-premise</a:t>
            </a:r>
          </a:p>
          <a:p>
            <a:pPr algn="ctr">
              <a:lnSpc>
                <a:spcPct val="90000"/>
              </a:lnSpc>
            </a:pPr>
            <a:endParaRPr lang="en-US" dirty="0" smtClean="0">
              <a:solidFill>
                <a:schemeClr val="bg1"/>
              </a:solidFill>
            </a:endParaRPr>
          </a:p>
        </p:txBody>
      </p:sp>
      <p:sp>
        <p:nvSpPr>
          <p:cNvPr id="15" name="TextBox 14"/>
          <p:cNvSpPr txBox="1"/>
          <p:nvPr/>
        </p:nvSpPr>
        <p:spPr>
          <a:xfrm>
            <a:off x="9993023" y="5613484"/>
            <a:ext cx="914400" cy="262467"/>
          </a:xfrm>
          <a:prstGeom prst="rect">
            <a:avLst/>
          </a:prstGeom>
          <a:noFill/>
        </p:spPr>
        <p:txBody>
          <a:bodyPr wrap="none" lIns="0" tIns="0" rIns="0" bIns="0" rtlCol="0">
            <a:noAutofit/>
          </a:bodyPr>
          <a:lstStyle/>
          <a:p>
            <a:pPr algn="ctr">
              <a:lnSpc>
                <a:spcPct val="90000"/>
              </a:lnSpc>
            </a:pPr>
            <a:r>
              <a:rPr lang="en-US" dirty="0" smtClean="0">
                <a:solidFill>
                  <a:schemeClr val="bg1"/>
                </a:solidFill>
              </a:rPr>
              <a:t>Suite8</a:t>
            </a:r>
          </a:p>
        </p:txBody>
      </p:sp>
      <p:sp>
        <p:nvSpPr>
          <p:cNvPr id="16" name="TextBox 15"/>
          <p:cNvSpPr txBox="1"/>
          <p:nvPr/>
        </p:nvSpPr>
        <p:spPr>
          <a:xfrm>
            <a:off x="5758633" y="4910972"/>
            <a:ext cx="914400" cy="914400"/>
          </a:xfrm>
          <a:prstGeom prst="rect">
            <a:avLst/>
          </a:prstGeom>
          <a:noFill/>
        </p:spPr>
        <p:txBody>
          <a:bodyPr wrap="none" lIns="0" tIns="0" rIns="0" bIns="0" rtlCol="0">
            <a:noAutofit/>
          </a:bodyPr>
          <a:lstStyle/>
          <a:p>
            <a:pPr algn="ctr">
              <a:lnSpc>
                <a:spcPct val="90000"/>
              </a:lnSpc>
            </a:pPr>
            <a:r>
              <a:rPr lang="en-US" dirty="0" smtClean="0">
                <a:solidFill>
                  <a:schemeClr val="bg2"/>
                </a:solidFill>
              </a:rPr>
              <a:t>OWS</a:t>
            </a:r>
          </a:p>
        </p:txBody>
      </p:sp>
      <p:sp>
        <p:nvSpPr>
          <p:cNvPr id="17" name="TextBox 16"/>
          <p:cNvSpPr txBox="1"/>
          <p:nvPr/>
        </p:nvSpPr>
        <p:spPr>
          <a:xfrm>
            <a:off x="9993023" y="4868859"/>
            <a:ext cx="914400" cy="914400"/>
          </a:xfrm>
          <a:prstGeom prst="rect">
            <a:avLst/>
          </a:prstGeom>
          <a:noFill/>
        </p:spPr>
        <p:txBody>
          <a:bodyPr wrap="none" lIns="0" tIns="0" rIns="0" bIns="0" rtlCol="0">
            <a:noAutofit/>
          </a:bodyPr>
          <a:lstStyle/>
          <a:p>
            <a:pPr algn="ctr">
              <a:lnSpc>
                <a:spcPct val="90000"/>
              </a:lnSpc>
            </a:pPr>
            <a:r>
              <a:rPr lang="en-US" dirty="0" smtClean="0">
                <a:solidFill>
                  <a:schemeClr val="bg2"/>
                </a:solidFill>
              </a:rPr>
              <a:t>XML Interface</a:t>
            </a:r>
          </a:p>
        </p:txBody>
      </p:sp>
      <p:cxnSp>
        <p:nvCxnSpPr>
          <p:cNvPr id="22" name="Straight Arrow Connector 21"/>
          <p:cNvCxnSpPr/>
          <p:nvPr/>
        </p:nvCxnSpPr>
        <p:spPr>
          <a:xfrm flipV="1">
            <a:off x="2950529" y="2630758"/>
            <a:ext cx="2690546" cy="968821"/>
          </a:xfrm>
          <a:prstGeom prst="straightConnector1">
            <a:avLst/>
          </a:prstGeom>
          <a:ln w="60325">
            <a:solidFill>
              <a:schemeClr val="accent5"/>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8" idx="0"/>
            <a:endCxn id="53" idx="2"/>
          </p:cNvCxnSpPr>
          <p:nvPr/>
        </p:nvCxnSpPr>
        <p:spPr>
          <a:xfrm flipH="1" flipV="1">
            <a:off x="6264775" y="4044205"/>
            <a:ext cx="5744" cy="660492"/>
          </a:xfrm>
          <a:prstGeom prst="straightConnector1">
            <a:avLst/>
          </a:prstGeom>
          <a:ln w="60325">
            <a:solidFill>
              <a:schemeClr val="accent5"/>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3" idx="3"/>
          </p:cNvCxnSpPr>
          <p:nvPr/>
        </p:nvCxnSpPr>
        <p:spPr>
          <a:xfrm>
            <a:off x="7203238" y="3745734"/>
            <a:ext cx="3426845" cy="869267"/>
          </a:xfrm>
          <a:prstGeom prst="straightConnector1">
            <a:avLst/>
          </a:prstGeom>
          <a:ln w="60325">
            <a:solidFill>
              <a:schemeClr val="accent5"/>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264775" y="2781180"/>
            <a:ext cx="13368" cy="679503"/>
          </a:xfrm>
          <a:prstGeom prst="straightConnector1">
            <a:avLst/>
          </a:prstGeom>
          <a:ln w="60325">
            <a:solidFill>
              <a:schemeClr val="accent5"/>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565755" y="-114248"/>
            <a:ext cx="3608582" cy="3397349"/>
            <a:chOff x="4849275" y="-1569"/>
            <a:chExt cx="3657607" cy="3657607"/>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9275" y="-1569"/>
              <a:ext cx="3657607" cy="3657607"/>
            </a:xfrm>
            <a:prstGeom prst="rect">
              <a:avLst/>
            </a:prstGeom>
          </p:spPr>
        </p:pic>
        <p:pic>
          <p:nvPicPr>
            <p:cNvPr id="10" name="Picture 9"/>
            <p:cNvPicPr>
              <a:picLocks noChangeAspect="1"/>
            </p:cNvPicPr>
            <p:nvPr/>
          </p:nvPicPr>
          <p:blipFill>
            <a:blip r:embed="rId4"/>
            <a:stretch>
              <a:fillRect/>
            </a:stretch>
          </p:blipFill>
          <p:spPr>
            <a:xfrm>
              <a:off x="6126959" y="1077273"/>
              <a:ext cx="1034078" cy="1034078"/>
            </a:xfrm>
            <a:prstGeom prst="rect">
              <a:avLst/>
            </a:prstGeom>
          </p:spPr>
        </p:pic>
        <p:sp>
          <p:nvSpPr>
            <p:cNvPr id="11" name="TextBox 10"/>
            <p:cNvSpPr txBox="1"/>
            <p:nvPr/>
          </p:nvSpPr>
          <p:spPr>
            <a:xfrm>
              <a:off x="5811189" y="2213230"/>
              <a:ext cx="1684867" cy="279559"/>
            </a:xfrm>
            <a:prstGeom prst="rect">
              <a:avLst/>
            </a:prstGeom>
            <a:noFill/>
          </p:spPr>
          <p:txBody>
            <a:bodyPr wrap="none" lIns="0" tIns="0" rIns="0" bIns="0" rtlCol="0">
              <a:noAutofit/>
            </a:bodyPr>
            <a:lstStyle/>
            <a:p>
              <a:pPr algn="ctr">
                <a:lnSpc>
                  <a:spcPct val="90000"/>
                </a:lnSpc>
              </a:pPr>
              <a:r>
                <a:rPr lang="en-US" sz="1600" dirty="0" smtClean="0"/>
                <a:t>Hotel Mobile</a:t>
              </a:r>
            </a:p>
          </p:txBody>
        </p:sp>
      </p:grpSp>
      <p:sp>
        <p:nvSpPr>
          <p:cNvPr id="67" name="TextBox 66"/>
          <p:cNvSpPr txBox="1"/>
          <p:nvPr/>
        </p:nvSpPr>
        <p:spPr>
          <a:xfrm>
            <a:off x="8621422" y="944333"/>
            <a:ext cx="3279649" cy="518345"/>
          </a:xfrm>
          <a:prstGeom prst="rect">
            <a:avLst/>
          </a:prstGeom>
          <a:noFill/>
        </p:spPr>
        <p:txBody>
          <a:bodyPr wrap="none" lIns="0" tIns="0" rIns="0" bIns="0" rtlCol="0">
            <a:noAutofit/>
          </a:bodyPr>
          <a:lstStyle/>
          <a:p>
            <a:pPr>
              <a:lnSpc>
                <a:spcPct val="90000"/>
              </a:lnSpc>
            </a:pPr>
            <a:r>
              <a:rPr lang="en-US" dirty="0" smtClean="0"/>
              <a:t>Data caching to view information </a:t>
            </a:r>
            <a:br>
              <a:rPr lang="en-US" dirty="0" smtClean="0"/>
            </a:br>
            <a:r>
              <a:rPr lang="en-US" dirty="0" smtClean="0"/>
              <a:t>during brief wireless interruptions</a:t>
            </a:r>
          </a:p>
        </p:txBody>
      </p:sp>
      <p:grpSp>
        <p:nvGrpSpPr>
          <p:cNvPr id="71" name="Group 70"/>
          <p:cNvGrpSpPr/>
          <p:nvPr/>
        </p:nvGrpSpPr>
        <p:grpSpPr>
          <a:xfrm>
            <a:off x="7825018" y="772421"/>
            <a:ext cx="808078" cy="806122"/>
            <a:chOff x="7509143" y="565433"/>
            <a:chExt cx="1193796" cy="1193796"/>
          </a:xfrm>
        </p:grpSpPr>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9143" y="565433"/>
              <a:ext cx="1193796" cy="1193796"/>
            </a:xfrm>
            <a:prstGeom prst="rect">
              <a:avLst/>
            </a:prstGeom>
          </p:spPr>
        </p:pic>
        <p:sp>
          <p:nvSpPr>
            <p:cNvPr id="69" name="&quot;No&quot; Symbol 68"/>
            <p:cNvSpPr/>
            <p:nvPr/>
          </p:nvSpPr>
          <p:spPr>
            <a:xfrm>
              <a:off x="7652084" y="712270"/>
              <a:ext cx="907914" cy="907914"/>
            </a:xfrm>
            <a:prstGeom prst="noSmoking">
              <a:avLst>
                <a:gd name="adj" fmla="val 7075"/>
              </a:avLst>
            </a:prstGeom>
            <a:solidFill>
              <a:schemeClr val="accent1"/>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grpSp>
      <p:sp>
        <p:nvSpPr>
          <p:cNvPr id="73" name="TextBox 72"/>
          <p:cNvSpPr txBox="1"/>
          <p:nvPr/>
        </p:nvSpPr>
        <p:spPr>
          <a:xfrm>
            <a:off x="8630625" y="1729624"/>
            <a:ext cx="3026387" cy="287657"/>
          </a:xfrm>
          <a:prstGeom prst="rect">
            <a:avLst/>
          </a:prstGeom>
          <a:noFill/>
        </p:spPr>
        <p:txBody>
          <a:bodyPr wrap="none" lIns="0" tIns="0" rIns="0" bIns="0" rtlCol="0">
            <a:noAutofit/>
          </a:bodyPr>
          <a:lstStyle/>
          <a:p>
            <a:pPr>
              <a:lnSpc>
                <a:spcPct val="90000"/>
              </a:lnSpc>
            </a:pPr>
            <a:r>
              <a:rPr lang="en-US" dirty="0" smtClean="0"/>
              <a:t>Fast and easy navigation</a:t>
            </a:r>
          </a:p>
        </p:txBody>
      </p:sp>
      <p:pic>
        <p:nvPicPr>
          <p:cNvPr id="74" name="Pictur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0115" y="1336109"/>
            <a:ext cx="986595" cy="986595"/>
          </a:xfrm>
          <a:prstGeom prst="rect">
            <a:avLst/>
          </a:prstGeom>
        </p:spPr>
      </p:pic>
      <p:pic>
        <p:nvPicPr>
          <p:cNvPr id="75" name="Picture 7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5795" y="1575719"/>
            <a:ext cx="663981" cy="663981"/>
          </a:xfrm>
          <a:prstGeom prst="rect">
            <a:avLst/>
          </a:prstGeom>
        </p:spPr>
      </p:pic>
      <p:sp>
        <p:nvSpPr>
          <p:cNvPr id="76" name="TextBox 75"/>
          <p:cNvSpPr txBox="1"/>
          <p:nvPr/>
        </p:nvSpPr>
        <p:spPr>
          <a:xfrm>
            <a:off x="1829777" y="1729624"/>
            <a:ext cx="2793023" cy="381727"/>
          </a:xfrm>
          <a:prstGeom prst="rect">
            <a:avLst/>
          </a:prstGeom>
          <a:noFill/>
        </p:spPr>
        <p:txBody>
          <a:bodyPr wrap="square" lIns="0" tIns="0" rIns="0" bIns="0" rtlCol="0">
            <a:noAutofit/>
          </a:bodyPr>
          <a:lstStyle/>
          <a:p>
            <a:pPr>
              <a:lnSpc>
                <a:spcPct val="90000"/>
              </a:lnSpc>
            </a:pPr>
            <a:r>
              <a:rPr lang="en-US" dirty="0" smtClean="0"/>
              <a:t>Bring your own device (BYOD)</a:t>
            </a:r>
          </a:p>
        </p:txBody>
      </p:sp>
      <p:pic>
        <p:nvPicPr>
          <p:cNvPr id="78" name="Picture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817" y="2213229"/>
            <a:ext cx="828025" cy="828025"/>
          </a:xfrm>
          <a:prstGeom prst="rect">
            <a:avLst/>
          </a:prstGeom>
        </p:spPr>
      </p:pic>
      <p:sp>
        <p:nvSpPr>
          <p:cNvPr id="79" name="TextBox 78"/>
          <p:cNvSpPr txBox="1"/>
          <p:nvPr/>
        </p:nvSpPr>
        <p:spPr>
          <a:xfrm>
            <a:off x="1829777" y="2432680"/>
            <a:ext cx="2793023" cy="381727"/>
          </a:xfrm>
          <a:prstGeom prst="rect">
            <a:avLst/>
          </a:prstGeom>
          <a:noFill/>
        </p:spPr>
        <p:txBody>
          <a:bodyPr wrap="square" lIns="0" tIns="0" rIns="0" bIns="0" rtlCol="0">
            <a:noAutofit/>
          </a:bodyPr>
          <a:lstStyle/>
          <a:p>
            <a:pPr>
              <a:lnSpc>
                <a:spcPct val="90000"/>
              </a:lnSpc>
            </a:pPr>
            <a:r>
              <a:rPr lang="en-US" dirty="0" smtClean="0"/>
              <a:t>Public (4G) or private network accessible</a:t>
            </a:r>
          </a:p>
        </p:txBody>
      </p:sp>
      <p:sp>
        <p:nvSpPr>
          <p:cNvPr id="34" name="TextBox 33"/>
          <p:cNvSpPr txBox="1"/>
          <p:nvPr/>
        </p:nvSpPr>
        <p:spPr>
          <a:xfrm>
            <a:off x="1182729" y="5511075"/>
            <a:ext cx="1578056" cy="485279"/>
          </a:xfrm>
          <a:prstGeom prst="rect">
            <a:avLst/>
          </a:prstGeom>
          <a:noFill/>
        </p:spPr>
        <p:txBody>
          <a:bodyPr wrap="none" lIns="0" tIns="0" rIns="0" bIns="0" rtlCol="0">
            <a:noAutofit/>
          </a:bodyPr>
          <a:lstStyle/>
          <a:p>
            <a:pPr algn="ctr">
              <a:lnSpc>
                <a:spcPct val="90000"/>
              </a:lnSpc>
            </a:pPr>
            <a:r>
              <a:rPr lang="en-US" sz="1600" dirty="0" smtClean="0">
                <a:solidFill>
                  <a:schemeClr val="bg1"/>
                </a:solidFill>
              </a:rPr>
              <a:t>OPERA 5 Property </a:t>
            </a:r>
            <a:br>
              <a:rPr lang="en-US" sz="1600" dirty="0" smtClean="0">
                <a:solidFill>
                  <a:schemeClr val="bg1"/>
                </a:solidFill>
              </a:rPr>
            </a:br>
            <a:r>
              <a:rPr lang="en-US" sz="1600" dirty="0" smtClean="0">
                <a:solidFill>
                  <a:schemeClr val="bg1"/>
                </a:solidFill>
              </a:rPr>
              <a:t>Cloud Service</a:t>
            </a:r>
          </a:p>
        </p:txBody>
      </p:sp>
      <p:sp>
        <p:nvSpPr>
          <p:cNvPr id="35" name="Rounded Rectangle 34"/>
          <p:cNvSpPr/>
          <p:nvPr/>
        </p:nvSpPr>
        <p:spPr>
          <a:xfrm>
            <a:off x="1073603" y="4729117"/>
            <a:ext cx="1876926" cy="596942"/>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36" name="TextBox 35"/>
          <p:cNvSpPr txBox="1"/>
          <p:nvPr/>
        </p:nvSpPr>
        <p:spPr>
          <a:xfrm>
            <a:off x="1458829" y="4910972"/>
            <a:ext cx="914400" cy="914400"/>
          </a:xfrm>
          <a:prstGeom prst="rect">
            <a:avLst/>
          </a:prstGeom>
          <a:noFill/>
        </p:spPr>
        <p:txBody>
          <a:bodyPr wrap="none" lIns="0" tIns="0" rIns="0" bIns="0" rtlCol="0">
            <a:noAutofit/>
          </a:bodyPr>
          <a:lstStyle/>
          <a:p>
            <a:pPr algn="ctr">
              <a:lnSpc>
                <a:spcPct val="90000"/>
              </a:lnSpc>
            </a:pPr>
            <a:r>
              <a:rPr lang="en-US" dirty="0" smtClean="0">
                <a:solidFill>
                  <a:schemeClr val="bg2"/>
                </a:solidFill>
              </a:rPr>
              <a:t>OWS</a:t>
            </a:r>
          </a:p>
        </p:txBody>
      </p:sp>
      <p:grpSp>
        <p:nvGrpSpPr>
          <p:cNvPr id="6" name="Group 5"/>
          <p:cNvGrpSpPr/>
          <p:nvPr/>
        </p:nvGrpSpPr>
        <p:grpSpPr>
          <a:xfrm>
            <a:off x="1073603" y="3486506"/>
            <a:ext cx="1876926" cy="1074047"/>
            <a:chOff x="3393586" y="5453837"/>
            <a:chExt cx="1876926" cy="1074047"/>
          </a:xfrm>
        </p:grpSpPr>
        <p:sp>
          <p:nvSpPr>
            <p:cNvPr id="38" name="Rounded Rectangle 37"/>
            <p:cNvSpPr/>
            <p:nvPr/>
          </p:nvSpPr>
          <p:spPr>
            <a:xfrm>
              <a:off x="3393586" y="5453837"/>
              <a:ext cx="1876926" cy="596942"/>
            </a:xfrm>
            <a:prstGeom prst="roundRect">
              <a:avLst/>
            </a:prstGeom>
            <a:solidFill>
              <a:srgbClr val="0070C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sp>
          <p:nvSpPr>
            <p:cNvPr id="39" name="TextBox 38"/>
            <p:cNvSpPr txBox="1"/>
            <p:nvPr/>
          </p:nvSpPr>
          <p:spPr>
            <a:xfrm>
              <a:off x="3845280" y="5613484"/>
              <a:ext cx="914400" cy="914400"/>
            </a:xfrm>
            <a:prstGeom prst="rect">
              <a:avLst/>
            </a:prstGeom>
            <a:noFill/>
          </p:spPr>
          <p:txBody>
            <a:bodyPr wrap="none" lIns="0" tIns="0" rIns="0" bIns="0" rtlCol="0">
              <a:noAutofit/>
            </a:bodyPr>
            <a:lstStyle/>
            <a:p>
              <a:pPr algn="ctr">
                <a:lnSpc>
                  <a:spcPct val="90000"/>
                </a:lnSpc>
              </a:pPr>
              <a:r>
                <a:rPr lang="en-US" sz="1200" dirty="0" smtClean="0">
                  <a:solidFill>
                    <a:schemeClr val="bg2"/>
                  </a:solidFill>
                </a:rPr>
                <a:t>Shared Security Domain </a:t>
              </a:r>
            </a:p>
            <a:p>
              <a:pPr algn="ctr">
                <a:lnSpc>
                  <a:spcPct val="90000"/>
                </a:lnSpc>
              </a:pPr>
              <a:r>
                <a:rPr lang="en-US" sz="1200" dirty="0" smtClean="0">
                  <a:solidFill>
                    <a:schemeClr val="bg2"/>
                  </a:solidFill>
                </a:rPr>
                <a:t>(SSD)</a:t>
              </a:r>
            </a:p>
          </p:txBody>
        </p:sp>
      </p:grpSp>
      <p:sp>
        <p:nvSpPr>
          <p:cNvPr id="41" name="Rounded Rectangle 40"/>
          <p:cNvSpPr/>
          <p:nvPr/>
        </p:nvSpPr>
        <p:spPr>
          <a:xfrm>
            <a:off x="1073603" y="4107755"/>
            <a:ext cx="1876926" cy="596942"/>
          </a:xfrm>
          <a:prstGeom prst="roundRect">
            <a:avLst/>
          </a:prstGeom>
          <a:solidFill>
            <a:srgbClr val="41555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smtClean="0">
                <a:solidFill>
                  <a:schemeClr val="bg1"/>
                </a:solidFill>
              </a:rPr>
              <a:t>REST API</a:t>
            </a:r>
            <a:endParaRPr lang="en-US" dirty="0">
              <a:solidFill>
                <a:schemeClr val="bg1"/>
              </a:solidFill>
            </a:endParaRPr>
          </a:p>
        </p:txBody>
      </p:sp>
    </p:spTree>
    <p:extLst>
      <p:ext uri="{BB962C8B-B14F-4D97-AF65-F5344CB8AC3E}">
        <p14:creationId xmlns:p14="http://schemas.microsoft.com/office/powerpoint/2010/main" val="298004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8948" y="4345502"/>
            <a:ext cx="1067893" cy="1067893"/>
          </a:xfrm>
          <a:prstGeom prst="rect">
            <a:avLst/>
          </a:prstGeom>
        </p:spPr>
      </p:pic>
      <p:sp>
        <p:nvSpPr>
          <p:cNvPr id="7" name="Title 6"/>
          <p:cNvSpPr>
            <a:spLocks noGrp="1"/>
          </p:cNvSpPr>
          <p:nvPr>
            <p:ph type="title"/>
          </p:nvPr>
        </p:nvSpPr>
        <p:spPr/>
        <p:txBody>
          <a:bodyPr/>
          <a:lstStyle/>
          <a:p>
            <a:r>
              <a:rPr lang="en-US" noProof="0" dirty="0" smtClean="0"/>
              <a:t>Benefits of Hotel Mobile</a:t>
            </a:r>
            <a:endParaRPr lang="en-US" noProof="0" dirty="0"/>
          </a:p>
        </p:txBody>
      </p:sp>
      <p:sp>
        <p:nvSpPr>
          <p:cNvPr id="4" name="Footer Placeholder 3"/>
          <p:cNvSpPr>
            <a:spLocks noGrp="1"/>
          </p:cNvSpPr>
          <p:nvPr>
            <p:ph type="ftr" sz="quarter" idx="11"/>
          </p:nvPr>
        </p:nvSpPr>
        <p:spPr/>
        <p:txBody>
          <a:bodyPr/>
          <a:lstStyle/>
          <a:p>
            <a:r>
              <a:rPr lang="en-US" dirty="0" smtClean="0">
                <a:solidFill>
                  <a:srgbClr val="5F5F5F"/>
                </a:solidFill>
              </a:rPr>
              <a:t>Oracle Confidential – Internal</a:t>
            </a:r>
            <a:endParaRPr lang="en-US" dirty="0">
              <a:solidFill>
                <a:srgbClr val="5F5F5F"/>
              </a:solidFill>
            </a:endParaRPr>
          </a:p>
        </p:txBody>
      </p:sp>
      <p:grpSp>
        <p:nvGrpSpPr>
          <p:cNvPr id="9" name="Group 40"/>
          <p:cNvGrpSpPr/>
          <p:nvPr/>
        </p:nvGrpSpPr>
        <p:grpSpPr>
          <a:xfrm>
            <a:off x="1883930" y="2183517"/>
            <a:ext cx="2541613" cy="4079632"/>
            <a:chOff x="1487227" y="2183517"/>
            <a:chExt cx="2541613" cy="4079632"/>
          </a:xfrm>
        </p:grpSpPr>
        <p:sp>
          <p:nvSpPr>
            <p:cNvPr id="10" name="TextBox 60"/>
            <p:cNvSpPr txBox="1">
              <a:spLocks noChangeArrowheads="1"/>
            </p:cNvSpPr>
            <p:nvPr/>
          </p:nvSpPr>
          <p:spPr bwMode="auto">
            <a:xfrm>
              <a:off x="1487227" y="5524512"/>
              <a:ext cx="2520046" cy="738637"/>
            </a:xfrm>
            <a:prstGeom prst="rect">
              <a:avLst/>
            </a:prstGeom>
            <a:noFill/>
            <a:ln w="9525">
              <a:noFill/>
              <a:miter lim="800000"/>
              <a:headEnd/>
              <a:tailEnd/>
            </a:ln>
          </p:spPr>
          <p:txBody>
            <a:bodyPr lIns="121893" tIns="60947" rIns="121893" bIns="60947" anchor="ctr">
              <a:spAutoFit/>
            </a:bodyPr>
            <a:lstStyle/>
            <a:p>
              <a:pPr algn="ctr"/>
              <a:r>
                <a:rPr lang="en-US" altLang="en-US" sz="2000" b="1" dirty="0" smtClean="0">
                  <a:solidFill>
                    <a:srgbClr val="5F5F5F"/>
                  </a:solidFill>
                </a:rPr>
                <a:t>Engage with your guest anywhere</a:t>
              </a:r>
              <a:endParaRPr lang="en-US" altLang="en-US" sz="2000" b="1" dirty="0">
                <a:solidFill>
                  <a:srgbClr val="5F5F5F"/>
                </a:solidFill>
              </a:endParaRPr>
            </a:p>
          </p:txBody>
        </p:sp>
        <p:sp>
          <p:nvSpPr>
            <p:cNvPr id="11" name="TextBox 81"/>
            <p:cNvSpPr txBox="1">
              <a:spLocks noChangeArrowheads="1"/>
            </p:cNvSpPr>
            <p:nvPr/>
          </p:nvSpPr>
          <p:spPr bwMode="auto">
            <a:xfrm>
              <a:off x="1508794" y="3108877"/>
              <a:ext cx="2520046" cy="738637"/>
            </a:xfrm>
            <a:prstGeom prst="rect">
              <a:avLst/>
            </a:prstGeom>
            <a:noFill/>
            <a:ln w="9525">
              <a:noFill/>
              <a:miter lim="800000"/>
              <a:headEnd/>
              <a:tailEnd/>
            </a:ln>
          </p:spPr>
          <p:txBody>
            <a:bodyPr lIns="121893" tIns="60947" rIns="121893" bIns="60947" anchor="ctr">
              <a:spAutoFit/>
            </a:bodyPr>
            <a:lstStyle/>
            <a:p>
              <a:pPr algn="ctr"/>
              <a:r>
                <a:rPr lang="en-US" altLang="en-US" sz="2000" b="1" dirty="0" smtClean="0">
                  <a:solidFill>
                    <a:srgbClr val="5F5F5F"/>
                  </a:solidFill>
                </a:rPr>
                <a:t>Deliver Exceptional Guest Experience</a:t>
              </a:r>
              <a:endParaRPr lang="en-US" altLang="en-US" sz="2000" b="1" dirty="0">
                <a:solidFill>
                  <a:srgbClr val="5F5F5F"/>
                </a:solidFill>
              </a:endParaRPr>
            </a:p>
          </p:txBody>
        </p:sp>
        <p:sp>
          <p:nvSpPr>
            <p:cNvPr id="20" name="Oval 19"/>
            <p:cNvSpPr/>
            <p:nvPr/>
          </p:nvSpPr>
          <p:spPr bwMode="auto">
            <a:xfrm>
              <a:off x="3037343" y="2183517"/>
              <a:ext cx="69345" cy="81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srgbClr val="FFFFFF"/>
                </a:solidFill>
              </a:endParaRPr>
            </a:p>
          </p:txBody>
        </p:sp>
        <p:sp>
          <p:nvSpPr>
            <p:cNvPr id="13" name="Freeform 109"/>
            <p:cNvSpPr>
              <a:spLocks noEditPoints="1"/>
            </p:cNvSpPr>
            <p:nvPr/>
          </p:nvSpPr>
          <p:spPr bwMode="auto">
            <a:xfrm>
              <a:off x="2022246" y="4069748"/>
              <a:ext cx="1493142" cy="1459207"/>
            </a:xfrm>
            <a:custGeom>
              <a:avLst/>
              <a:gdLst/>
              <a:ahLst/>
              <a:cxnLst>
                <a:cxn ang="0">
                  <a:pos x="1703" y="541"/>
                </a:cxn>
                <a:cxn ang="0">
                  <a:pos x="1382" y="151"/>
                </a:cxn>
                <a:cxn ang="0">
                  <a:pos x="887" y="0"/>
                </a:cxn>
                <a:cxn ang="0">
                  <a:pos x="542" y="69"/>
                </a:cxn>
                <a:cxn ang="0">
                  <a:pos x="152" y="390"/>
                </a:cxn>
                <a:cxn ang="0">
                  <a:pos x="0" y="886"/>
                </a:cxn>
                <a:cxn ang="0">
                  <a:pos x="70" y="1231"/>
                </a:cxn>
                <a:cxn ang="0">
                  <a:pos x="391" y="1620"/>
                </a:cxn>
                <a:cxn ang="0">
                  <a:pos x="887" y="1772"/>
                </a:cxn>
                <a:cxn ang="0">
                  <a:pos x="1232" y="1702"/>
                </a:cxn>
                <a:cxn ang="0">
                  <a:pos x="1621" y="1381"/>
                </a:cxn>
                <a:cxn ang="0">
                  <a:pos x="1773" y="886"/>
                </a:cxn>
                <a:cxn ang="0">
                  <a:pos x="1703" y="541"/>
                </a:cxn>
                <a:cxn ang="0">
                  <a:pos x="1342" y="1562"/>
                </a:cxn>
                <a:cxn ang="0">
                  <a:pos x="887" y="1701"/>
                </a:cxn>
                <a:cxn ang="0">
                  <a:pos x="569" y="1637"/>
                </a:cxn>
                <a:cxn ang="0">
                  <a:pos x="211" y="1341"/>
                </a:cxn>
                <a:cxn ang="0">
                  <a:pos x="71" y="886"/>
                </a:cxn>
                <a:cxn ang="0">
                  <a:pos x="135" y="568"/>
                </a:cxn>
                <a:cxn ang="0">
                  <a:pos x="431" y="210"/>
                </a:cxn>
                <a:cxn ang="0">
                  <a:pos x="887" y="70"/>
                </a:cxn>
                <a:cxn ang="0">
                  <a:pos x="1204" y="134"/>
                </a:cxn>
                <a:cxn ang="0">
                  <a:pos x="1563" y="430"/>
                </a:cxn>
                <a:cxn ang="0">
                  <a:pos x="1702" y="886"/>
                </a:cxn>
                <a:cxn ang="0">
                  <a:pos x="1638" y="1203"/>
                </a:cxn>
                <a:cxn ang="0">
                  <a:pos x="1342" y="1562"/>
                </a:cxn>
              </a:cxnLst>
              <a:rect l="0" t="0" r="r" b="b"/>
              <a:pathLst>
                <a:path w="1773" h="1772">
                  <a:moveTo>
                    <a:pt x="1703" y="541"/>
                  </a:moveTo>
                  <a:cubicBezTo>
                    <a:pt x="1636" y="382"/>
                    <a:pt x="1523" y="246"/>
                    <a:pt x="1382" y="151"/>
                  </a:cubicBezTo>
                  <a:cubicBezTo>
                    <a:pt x="1241" y="55"/>
                    <a:pt x="1070" y="0"/>
                    <a:pt x="887" y="0"/>
                  </a:cubicBezTo>
                  <a:cubicBezTo>
                    <a:pt x="764" y="0"/>
                    <a:pt x="648" y="24"/>
                    <a:pt x="542" y="69"/>
                  </a:cubicBezTo>
                  <a:cubicBezTo>
                    <a:pt x="383" y="136"/>
                    <a:pt x="247" y="249"/>
                    <a:pt x="152" y="390"/>
                  </a:cubicBezTo>
                  <a:cubicBezTo>
                    <a:pt x="56" y="532"/>
                    <a:pt x="0" y="702"/>
                    <a:pt x="0" y="886"/>
                  </a:cubicBezTo>
                  <a:cubicBezTo>
                    <a:pt x="0" y="1008"/>
                    <a:pt x="25" y="1125"/>
                    <a:pt x="70" y="1231"/>
                  </a:cubicBezTo>
                  <a:cubicBezTo>
                    <a:pt x="137" y="1390"/>
                    <a:pt x="250" y="1525"/>
                    <a:pt x="391" y="1620"/>
                  </a:cubicBezTo>
                  <a:cubicBezTo>
                    <a:pt x="533" y="1716"/>
                    <a:pt x="703" y="1772"/>
                    <a:pt x="887" y="1772"/>
                  </a:cubicBezTo>
                  <a:cubicBezTo>
                    <a:pt x="1009" y="1772"/>
                    <a:pt x="1126" y="1747"/>
                    <a:pt x="1232" y="1702"/>
                  </a:cubicBezTo>
                  <a:cubicBezTo>
                    <a:pt x="1391" y="1635"/>
                    <a:pt x="1526" y="1523"/>
                    <a:pt x="1621" y="1381"/>
                  </a:cubicBezTo>
                  <a:cubicBezTo>
                    <a:pt x="1717" y="1240"/>
                    <a:pt x="1773" y="1069"/>
                    <a:pt x="1773" y="886"/>
                  </a:cubicBezTo>
                  <a:cubicBezTo>
                    <a:pt x="1773" y="763"/>
                    <a:pt x="1748" y="647"/>
                    <a:pt x="1703" y="541"/>
                  </a:cubicBezTo>
                  <a:close/>
                  <a:moveTo>
                    <a:pt x="1342" y="1562"/>
                  </a:moveTo>
                  <a:cubicBezTo>
                    <a:pt x="1212" y="1650"/>
                    <a:pt x="1056" y="1701"/>
                    <a:pt x="887" y="1701"/>
                  </a:cubicBezTo>
                  <a:cubicBezTo>
                    <a:pt x="774" y="1701"/>
                    <a:pt x="667" y="1678"/>
                    <a:pt x="569" y="1637"/>
                  </a:cubicBezTo>
                  <a:cubicBezTo>
                    <a:pt x="423" y="1575"/>
                    <a:pt x="298" y="1472"/>
                    <a:pt x="211" y="1341"/>
                  </a:cubicBezTo>
                  <a:cubicBezTo>
                    <a:pt x="123" y="1211"/>
                    <a:pt x="71" y="1055"/>
                    <a:pt x="71" y="886"/>
                  </a:cubicBezTo>
                  <a:cubicBezTo>
                    <a:pt x="71" y="773"/>
                    <a:pt x="94" y="666"/>
                    <a:pt x="135" y="568"/>
                  </a:cubicBezTo>
                  <a:cubicBezTo>
                    <a:pt x="197" y="422"/>
                    <a:pt x="301" y="297"/>
                    <a:pt x="431" y="210"/>
                  </a:cubicBezTo>
                  <a:cubicBezTo>
                    <a:pt x="561" y="122"/>
                    <a:pt x="718" y="70"/>
                    <a:pt x="887" y="70"/>
                  </a:cubicBezTo>
                  <a:cubicBezTo>
                    <a:pt x="999" y="70"/>
                    <a:pt x="1106" y="93"/>
                    <a:pt x="1204" y="134"/>
                  </a:cubicBezTo>
                  <a:cubicBezTo>
                    <a:pt x="1350" y="196"/>
                    <a:pt x="1475" y="300"/>
                    <a:pt x="1563" y="430"/>
                  </a:cubicBezTo>
                  <a:cubicBezTo>
                    <a:pt x="1651" y="560"/>
                    <a:pt x="1702" y="717"/>
                    <a:pt x="1702" y="886"/>
                  </a:cubicBezTo>
                  <a:cubicBezTo>
                    <a:pt x="1702" y="998"/>
                    <a:pt x="1679" y="1105"/>
                    <a:pt x="1638" y="1203"/>
                  </a:cubicBezTo>
                  <a:cubicBezTo>
                    <a:pt x="1576" y="1349"/>
                    <a:pt x="1473" y="1474"/>
                    <a:pt x="1342" y="1562"/>
                  </a:cubicBezTo>
                  <a:close/>
                </a:path>
              </a:pathLst>
            </a:custGeom>
            <a:solidFill>
              <a:schemeClr val="bg1">
                <a:lumMod val="65000"/>
              </a:schemeClr>
            </a:solidFill>
            <a:ln w="9525">
              <a:solidFill>
                <a:schemeClr val="bg1">
                  <a:lumMod val="65000"/>
                </a:schemeClr>
              </a:solidFill>
              <a:round/>
              <a:headEnd/>
              <a:tailEnd/>
            </a:ln>
          </p:spPr>
          <p:txBody>
            <a:bodyPr lIns="121893" tIns="60947" rIns="121893" bIns="60947"/>
            <a:lstStyle/>
            <a:p>
              <a:pPr>
                <a:defRPr/>
              </a:pPr>
              <a:endParaRPr lang="en-US" sz="1600" dirty="0">
                <a:solidFill>
                  <a:srgbClr val="000000"/>
                </a:solidFill>
              </a:endParaRPr>
            </a:p>
          </p:txBody>
        </p:sp>
      </p:grpSp>
      <p:grpSp>
        <p:nvGrpSpPr>
          <p:cNvPr id="21" name="Group 38"/>
          <p:cNvGrpSpPr/>
          <p:nvPr/>
        </p:nvGrpSpPr>
        <p:grpSpPr>
          <a:xfrm>
            <a:off x="7603896" y="1633164"/>
            <a:ext cx="2520046" cy="4322210"/>
            <a:chOff x="8554742" y="1633164"/>
            <a:chExt cx="2520046" cy="4322210"/>
          </a:xfrm>
        </p:grpSpPr>
        <p:sp>
          <p:nvSpPr>
            <p:cNvPr id="22" name="TextBox 6"/>
            <p:cNvSpPr txBox="1">
              <a:spLocks noChangeArrowheads="1"/>
            </p:cNvSpPr>
            <p:nvPr/>
          </p:nvSpPr>
          <p:spPr bwMode="auto">
            <a:xfrm>
              <a:off x="8554742" y="3108877"/>
              <a:ext cx="2520046" cy="738637"/>
            </a:xfrm>
            <a:prstGeom prst="rect">
              <a:avLst/>
            </a:prstGeom>
            <a:noFill/>
            <a:ln w="9525">
              <a:noFill/>
              <a:miter lim="800000"/>
              <a:headEnd/>
              <a:tailEnd/>
            </a:ln>
          </p:spPr>
          <p:txBody>
            <a:bodyPr lIns="121893" tIns="60947" rIns="121893" bIns="60947" anchor="ctr">
              <a:spAutoFit/>
            </a:bodyPr>
            <a:lstStyle/>
            <a:p>
              <a:pPr algn="ctr"/>
              <a:r>
                <a:rPr lang="en-US" altLang="en-US" sz="2000" b="1" dirty="0" smtClean="0">
                  <a:solidFill>
                    <a:srgbClr val="5F5F5F"/>
                  </a:solidFill>
                </a:rPr>
                <a:t>Improve Operational Efficiencies</a:t>
              </a:r>
              <a:endParaRPr lang="en-US" altLang="en-US" sz="2000" b="1" dirty="0">
                <a:solidFill>
                  <a:srgbClr val="5F5F5F"/>
                </a:solidFill>
              </a:endParaRPr>
            </a:p>
          </p:txBody>
        </p:sp>
        <p:sp>
          <p:nvSpPr>
            <p:cNvPr id="23" name="Freeform 8"/>
            <p:cNvSpPr>
              <a:spLocks/>
            </p:cNvSpPr>
            <p:nvPr/>
          </p:nvSpPr>
          <p:spPr bwMode="auto">
            <a:xfrm>
              <a:off x="10519841" y="4717465"/>
              <a:ext cx="1476" cy="1475"/>
            </a:xfrm>
            <a:custGeom>
              <a:avLst/>
              <a:gdLst>
                <a:gd name="T0" fmla="*/ 0 w 1"/>
                <a:gd name="T1" fmla="*/ 2147483647 h 1"/>
                <a:gd name="T2" fmla="*/ 2147483647 w 1"/>
                <a:gd name="T3" fmla="*/ 2147483647 h 1"/>
                <a:gd name="T4" fmla="*/ 0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1" y="1"/>
                    <a:pt x="1" y="1"/>
                    <a:pt x="1" y="1"/>
                  </a:cubicBezTo>
                  <a:cubicBezTo>
                    <a:pt x="1" y="0"/>
                    <a:pt x="0" y="0"/>
                    <a:pt x="0" y="0"/>
                  </a:cubicBezTo>
                  <a:lnTo>
                    <a:pt x="0" y="1"/>
                  </a:lnTo>
                  <a:close/>
                </a:path>
              </a:pathLst>
            </a:custGeom>
            <a:solidFill>
              <a:srgbClr val="7F7F7F"/>
            </a:solidFill>
            <a:ln w="9525">
              <a:noFill/>
              <a:round/>
              <a:headEnd/>
              <a:tailEnd/>
            </a:ln>
          </p:spPr>
          <p:txBody>
            <a:bodyPr lIns="121893" tIns="60947" rIns="121893" bIns="60947"/>
            <a:lstStyle/>
            <a:p>
              <a:endParaRPr lang="en-US" sz="1600" dirty="0">
                <a:solidFill>
                  <a:srgbClr val="5F5F5F"/>
                </a:solidFill>
              </a:endParaRPr>
            </a:p>
          </p:txBody>
        </p:sp>
        <p:sp>
          <p:nvSpPr>
            <p:cNvPr id="24" name="Freeform 8"/>
            <p:cNvSpPr>
              <a:spLocks/>
            </p:cNvSpPr>
            <p:nvPr/>
          </p:nvSpPr>
          <p:spPr bwMode="auto">
            <a:xfrm>
              <a:off x="10519841" y="4717465"/>
              <a:ext cx="1476" cy="1475"/>
            </a:xfrm>
            <a:custGeom>
              <a:avLst/>
              <a:gdLst>
                <a:gd name="T0" fmla="*/ 0 w 1"/>
                <a:gd name="T1" fmla="*/ 2147483647 h 1"/>
                <a:gd name="T2" fmla="*/ 2147483647 w 1"/>
                <a:gd name="T3" fmla="*/ 2147483647 h 1"/>
                <a:gd name="T4" fmla="*/ 0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1" y="1"/>
                    <a:pt x="1" y="1"/>
                    <a:pt x="1" y="1"/>
                  </a:cubicBezTo>
                  <a:cubicBezTo>
                    <a:pt x="1" y="0"/>
                    <a:pt x="0" y="0"/>
                    <a:pt x="0" y="0"/>
                  </a:cubicBezTo>
                  <a:lnTo>
                    <a:pt x="0" y="1"/>
                  </a:lnTo>
                  <a:close/>
                </a:path>
              </a:pathLst>
            </a:custGeom>
            <a:solidFill>
              <a:srgbClr val="7F7F7F"/>
            </a:solidFill>
            <a:ln w="9525">
              <a:noFill/>
              <a:round/>
              <a:headEnd/>
              <a:tailEnd/>
            </a:ln>
          </p:spPr>
          <p:txBody>
            <a:bodyPr lIns="121893" tIns="60947" rIns="121893" bIns="60947"/>
            <a:lstStyle/>
            <a:p>
              <a:endParaRPr lang="en-US" sz="1600" dirty="0">
                <a:solidFill>
                  <a:srgbClr val="5F5F5F"/>
                </a:solidFill>
              </a:endParaRPr>
            </a:p>
          </p:txBody>
        </p:sp>
        <p:sp>
          <p:nvSpPr>
            <p:cNvPr id="25" name="TextBox 95"/>
            <p:cNvSpPr txBox="1">
              <a:spLocks noChangeArrowheads="1"/>
            </p:cNvSpPr>
            <p:nvPr/>
          </p:nvSpPr>
          <p:spPr bwMode="auto">
            <a:xfrm>
              <a:off x="8554742" y="5524513"/>
              <a:ext cx="2520046" cy="430861"/>
            </a:xfrm>
            <a:prstGeom prst="rect">
              <a:avLst/>
            </a:prstGeom>
            <a:noFill/>
            <a:ln w="9525">
              <a:noFill/>
              <a:miter lim="800000"/>
              <a:headEnd/>
              <a:tailEnd/>
            </a:ln>
          </p:spPr>
          <p:txBody>
            <a:bodyPr lIns="121893" tIns="60947" rIns="121893" bIns="60947" anchor="ctr">
              <a:spAutoFit/>
            </a:bodyPr>
            <a:lstStyle/>
            <a:p>
              <a:pPr algn="ctr"/>
              <a:endParaRPr lang="en-US" altLang="en-US" sz="2000" b="1" dirty="0">
                <a:solidFill>
                  <a:srgbClr val="5F5F5F"/>
                </a:solidFill>
              </a:endParaRPr>
            </a:p>
          </p:txBody>
        </p:sp>
        <p:sp>
          <p:nvSpPr>
            <p:cNvPr id="26" name="Freeform 25"/>
            <p:cNvSpPr>
              <a:spLocks noEditPoints="1"/>
            </p:cNvSpPr>
            <p:nvPr/>
          </p:nvSpPr>
          <p:spPr bwMode="auto">
            <a:xfrm>
              <a:off x="9068194" y="1633164"/>
              <a:ext cx="1493142" cy="1459206"/>
            </a:xfrm>
            <a:custGeom>
              <a:avLst/>
              <a:gdLst/>
              <a:ahLst/>
              <a:cxnLst>
                <a:cxn ang="0">
                  <a:pos x="1703" y="541"/>
                </a:cxn>
                <a:cxn ang="0">
                  <a:pos x="1382" y="151"/>
                </a:cxn>
                <a:cxn ang="0">
                  <a:pos x="887" y="0"/>
                </a:cxn>
                <a:cxn ang="0">
                  <a:pos x="542" y="69"/>
                </a:cxn>
                <a:cxn ang="0">
                  <a:pos x="152" y="390"/>
                </a:cxn>
                <a:cxn ang="0">
                  <a:pos x="0" y="886"/>
                </a:cxn>
                <a:cxn ang="0">
                  <a:pos x="70" y="1231"/>
                </a:cxn>
                <a:cxn ang="0">
                  <a:pos x="391" y="1620"/>
                </a:cxn>
                <a:cxn ang="0">
                  <a:pos x="887" y="1772"/>
                </a:cxn>
                <a:cxn ang="0">
                  <a:pos x="1232" y="1702"/>
                </a:cxn>
                <a:cxn ang="0">
                  <a:pos x="1621" y="1381"/>
                </a:cxn>
                <a:cxn ang="0">
                  <a:pos x="1773" y="886"/>
                </a:cxn>
                <a:cxn ang="0">
                  <a:pos x="1703" y="541"/>
                </a:cxn>
                <a:cxn ang="0">
                  <a:pos x="1342" y="1562"/>
                </a:cxn>
                <a:cxn ang="0">
                  <a:pos x="887" y="1701"/>
                </a:cxn>
                <a:cxn ang="0">
                  <a:pos x="569" y="1637"/>
                </a:cxn>
                <a:cxn ang="0">
                  <a:pos x="211" y="1341"/>
                </a:cxn>
                <a:cxn ang="0">
                  <a:pos x="71" y="886"/>
                </a:cxn>
                <a:cxn ang="0">
                  <a:pos x="135" y="568"/>
                </a:cxn>
                <a:cxn ang="0">
                  <a:pos x="431" y="210"/>
                </a:cxn>
                <a:cxn ang="0">
                  <a:pos x="887" y="70"/>
                </a:cxn>
                <a:cxn ang="0">
                  <a:pos x="1204" y="134"/>
                </a:cxn>
                <a:cxn ang="0">
                  <a:pos x="1563" y="430"/>
                </a:cxn>
                <a:cxn ang="0">
                  <a:pos x="1702" y="886"/>
                </a:cxn>
                <a:cxn ang="0">
                  <a:pos x="1638" y="1203"/>
                </a:cxn>
                <a:cxn ang="0">
                  <a:pos x="1342" y="1562"/>
                </a:cxn>
              </a:cxnLst>
              <a:rect l="0" t="0" r="r" b="b"/>
              <a:pathLst>
                <a:path w="1773" h="1772">
                  <a:moveTo>
                    <a:pt x="1703" y="541"/>
                  </a:moveTo>
                  <a:cubicBezTo>
                    <a:pt x="1636" y="382"/>
                    <a:pt x="1523" y="246"/>
                    <a:pt x="1382" y="151"/>
                  </a:cubicBezTo>
                  <a:cubicBezTo>
                    <a:pt x="1241" y="55"/>
                    <a:pt x="1070" y="0"/>
                    <a:pt x="887" y="0"/>
                  </a:cubicBezTo>
                  <a:cubicBezTo>
                    <a:pt x="764" y="0"/>
                    <a:pt x="648" y="24"/>
                    <a:pt x="542" y="69"/>
                  </a:cubicBezTo>
                  <a:cubicBezTo>
                    <a:pt x="383" y="136"/>
                    <a:pt x="247" y="249"/>
                    <a:pt x="152" y="390"/>
                  </a:cubicBezTo>
                  <a:cubicBezTo>
                    <a:pt x="56" y="532"/>
                    <a:pt x="0" y="702"/>
                    <a:pt x="0" y="886"/>
                  </a:cubicBezTo>
                  <a:cubicBezTo>
                    <a:pt x="0" y="1008"/>
                    <a:pt x="25" y="1125"/>
                    <a:pt x="70" y="1231"/>
                  </a:cubicBezTo>
                  <a:cubicBezTo>
                    <a:pt x="137" y="1390"/>
                    <a:pt x="250" y="1525"/>
                    <a:pt x="391" y="1620"/>
                  </a:cubicBezTo>
                  <a:cubicBezTo>
                    <a:pt x="533" y="1716"/>
                    <a:pt x="703" y="1772"/>
                    <a:pt x="887" y="1772"/>
                  </a:cubicBezTo>
                  <a:cubicBezTo>
                    <a:pt x="1009" y="1772"/>
                    <a:pt x="1126" y="1747"/>
                    <a:pt x="1232" y="1702"/>
                  </a:cubicBezTo>
                  <a:cubicBezTo>
                    <a:pt x="1391" y="1635"/>
                    <a:pt x="1526" y="1523"/>
                    <a:pt x="1621" y="1381"/>
                  </a:cubicBezTo>
                  <a:cubicBezTo>
                    <a:pt x="1717" y="1240"/>
                    <a:pt x="1773" y="1069"/>
                    <a:pt x="1773" y="886"/>
                  </a:cubicBezTo>
                  <a:cubicBezTo>
                    <a:pt x="1773" y="763"/>
                    <a:pt x="1748" y="647"/>
                    <a:pt x="1703" y="541"/>
                  </a:cubicBezTo>
                  <a:close/>
                  <a:moveTo>
                    <a:pt x="1342" y="1562"/>
                  </a:moveTo>
                  <a:cubicBezTo>
                    <a:pt x="1212" y="1650"/>
                    <a:pt x="1056" y="1701"/>
                    <a:pt x="887" y="1701"/>
                  </a:cubicBezTo>
                  <a:cubicBezTo>
                    <a:pt x="774" y="1701"/>
                    <a:pt x="667" y="1678"/>
                    <a:pt x="569" y="1637"/>
                  </a:cubicBezTo>
                  <a:cubicBezTo>
                    <a:pt x="423" y="1575"/>
                    <a:pt x="298" y="1472"/>
                    <a:pt x="211" y="1341"/>
                  </a:cubicBezTo>
                  <a:cubicBezTo>
                    <a:pt x="123" y="1211"/>
                    <a:pt x="71" y="1055"/>
                    <a:pt x="71" y="886"/>
                  </a:cubicBezTo>
                  <a:cubicBezTo>
                    <a:pt x="71" y="773"/>
                    <a:pt x="94" y="666"/>
                    <a:pt x="135" y="568"/>
                  </a:cubicBezTo>
                  <a:cubicBezTo>
                    <a:pt x="197" y="422"/>
                    <a:pt x="301" y="297"/>
                    <a:pt x="431" y="210"/>
                  </a:cubicBezTo>
                  <a:cubicBezTo>
                    <a:pt x="561" y="122"/>
                    <a:pt x="718" y="70"/>
                    <a:pt x="887" y="70"/>
                  </a:cubicBezTo>
                  <a:cubicBezTo>
                    <a:pt x="999" y="70"/>
                    <a:pt x="1106" y="93"/>
                    <a:pt x="1204" y="134"/>
                  </a:cubicBezTo>
                  <a:cubicBezTo>
                    <a:pt x="1350" y="196"/>
                    <a:pt x="1475" y="300"/>
                    <a:pt x="1563" y="430"/>
                  </a:cubicBezTo>
                  <a:cubicBezTo>
                    <a:pt x="1651" y="560"/>
                    <a:pt x="1702" y="717"/>
                    <a:pt x="1702" y="886"/>
                  </a:cubicBezTo>
                  <a:cubicBezTo>
                    <a:pt x="1702" y="998"/>
                    <a:pt x="1679" y="1105"/>
                    <a:pt x="1638" y="1203"/>
                  </a:cubicBezTo>
                  <a:cubicBezTo>
                    <a:pt x="1576" y="1349"/>
                    <a:pt x="1473" y="1474"/>
                    <a:pt x="1342" y="1562"/>
                  </a:cubicBezTo>
                  <a:close/>
                </a:path>
              </a:pathLst>
            </a:custGeom>
            <a:solidFill>
              <a:schemeClr val="bg1">
                <a:lumMod val="65000"/>
              </a:schemeClr>
            </a:solidFill>
            <a:ln w="9525">
              <a:solidFill>
                <a:schemeClr val="bg1">
                  <a:lumMod val="65000"/>
                </a:schemeClr>
              </a:solidFill>
              <a:round/>
              <a:headEnd/>
              <a:tailEnd/>
            </a:ln>
          </p:spPr>
          <p:txBody>
            <a:bodyPr lIns="121893" tIns="60947" rIns="121893" bIns="60947"/>
            <a:lstStyle/>
            <a:p>
              <a:pPr>
                <a:defRPr/>
              </a:pPr>
              <a:endParaRPr lang="en-US" sz="1600" dirty="0">
                <a:solidFill>
                  <a:srgbClr val="000000"/>
                </a:solidFill>
              </a:endParaRPr>
            </a:p>
          </p:txBody>
        </p:sp>
        <p:sp>
          <p:nvSpPr>
            <p:cNvPr id="27" name="Freeform 109"/>
            <p:cNvSpPr>
              <a:spLocks noEditPoints="1"/>
            </p:cNvSpPr>
            <p:nvPr/>
          </p:nvSpPr>
          <p:spPr bwMode="auto">
            <a:xfrm>
              <a:off x="9068194" y="4069748"/>
              <a:ext cx="1493142" cy="1459207"/>
            </a:xfrm>
            <a:custGeom>
              <a:avLst/>
              <a:gdLst/>
              <a:ahLst/>
              <a:cxnLst>
                <a:cxn ang="0">
                  <a:pos x="1703" y="541"/>
                </a:cxn>
                <a:cxn ang="0">
                  <a:pos x="1382" y="151"/>
                </a:cxn>
                <a:cxn ang="0">
                  <a:pos x="887" y="0"/>
                </a:cxn>
                <a:cxn ang="0">
                  <a:pos x="542" y="69"/>
                </a:cxn>
                <a:cxn ang="0">
                  <a:pos x="152" y="390"/>
                </a:cxn>
                <a:cxn ang="0">
                  <a:pos x="0" y="886"/>
                </a:cxn>
                <a:cxn ang="0">
                  <a:pos x="70" y="1231"/>
                </a:cxn>
                <a:cxn ang="0">
                  <a:pos x="391" y="1620"/>
                </a:cxn>
                <a:cxn ang="0">
                  <a:pos x="887" y="1772"/>
                </a:cxn>
                <a:cxn ang="0">
                  <a:pos x="1232" y="1702"/>
                </a:cxn>
                <a:cxn ang="0">
                  <a:pos x="1621" y="1381"/>
                </a:cxn>
                <a:cxn ang="0">
                  <a:pos x="1773" y="886"/>
                </a:cxn>
                <a:cxn ang="0">
                  <a:pos x="1703" y="541"/>
                </a:cxn>
                <a:cxn ang="0">
                  <a:pos x="1342" y="1562"/>
                </a:cxn>
                <a:cxn ang="0">
                  <a:pos x="887" y="1701"/>
                </a:cxn>
                <a:cxn ang="0">
                  <a:pos x="569" y="1637"/>
                </a:cxn>
                <a:cxn ang="0">
                  <a:pos x="211" y="1341"/>
                </a:cxn>
                <a:cxn ang="0">
                  <a:pos x="71" y="886"/>
                </a:cxn>
                <a:cxn ang="0">
                  <a:pos x="135" y="568"/>
                </a:cxn>
                <a:cxn ang="0">
                  <a:pos x="431" y="210"/>
                </a:cxn>
                <a:cxn ang="0">
                  <a:pos x="887" y="70"/>
                </a:cxn>
                <a:cxn ang="0">
                  <a:pos x="1204" y="134"/>
                </a:cxn>
                <a:cxn ang="0">
                  <a:pos x="1563" y="430"/>
                </a:cxn>
                <a:cxn ang="0">
                  <a:pos x="1702" y="886"/>
                </a:cxn>
                <a:cxn ang="0">
                  <a:pos x="1638" y="1203"/>
                </a:cxn>
                <a:cxn ang="0">
                  <a:pos x="1342" y="1562"/>
                </a:cxn>
              </a:cxnLst>
              <a:rect l="0" t="0" r="r" b="b"/>
              <a:pathLst>
                <a:path w="1773" h="1772">
                  <a:moveTo>
                    <a:pt x="1703" y="541"/>
                  </a:moveTo>
                  <a:cubicBezTo>
                    <a:pt x="1636" y="382"/>
                    <a:pt x="1523" y="246"/>
                    <a:pt x="1382" y="151"/>
                  </a:cubicBezTo>
                  <a:cubicBezTo>
                    <a:pt x="1241" y="55"/>
                    <a:pt x="1070" y="0"/>
                    <a:pt x="887" y="0"/>
                  </a:cubicBezTo>
                  <a:cubicBezTo>
                    <a:pt x="764" y="0"/>
                    <a:pt x="648" y="24"/>
                    <a:pt x="542" y="69"/>
                  </a:cubicBezTo>
                  <a:cubicBezTo>
                    <a:pt x="383" y="136"/>
                    <a:pt x="247" y="249"/>
                    <a:pt x="152" y="390"/>
                  </a:cubicBezTo>
                  <a:cubicBezTo>
                    <a:pt x="56" y="532"/>
                    <a:pt x="0" y="702"/>
                    <a:pt x="0" y="886"/>
                  </a:cubicBezTo>
                  <a:cubicBezTo>
                    <a:pt x="0" y="1008"/>
                    <a:pt x="25" y="1125"/>
                    <a:pt x="70" y="1231"/>
                  </a:cubicBezTo>
                  <a:cubicBezTo>
                    <a:pt x="137" y="1390"/>
                    <a:pt x="250" y="1525"/>
                    <a:pt x="391" y="1620"/>
                  </a:cubicBezTo>
                  <a:cubicBezTo>
                    <a:pt x="533" y="1716"/>
                    <a:pt x="703" y="1772"/>
                    <a:pt x="887" y="1772"/>
                  </a:cubicBezTo>
                  <a:cubicBezTo>
                    <a:pt x="1009" y="1772"/>
                    <a:pt x="1126" y="1747"/>
                    <a:pt x="1232" y="1702"/>
                  </a:cubicBezTo>
                  <a:cubicBezTo>
                    <a:pt x="1391" y="1635"/>
                    <a:pt x="1526" y="1523"/>
                    <a:pt x="1621" y="1381"/>
                  </a:cubicBezTo>
                  <a:cubicBezTo>
                    <a:pt x="1717" y="1240"/>
                    <a:pt x="1773" y="1069"/>
                    <a:pt x="1773" y="886"/>
                  </a:cubicBezTo>
                  <a:cubicBezTo>
                    <a:pt x="1773" y="763"/>
                    <a:pt x="1748" y="647"/>
                    <a:pt x="1703" y="541"/>
                  </a:cubicBezTo>
                  <a:close/>
                  <a:moveTo>
                    <a:pt x="1342" y="1562"/>
                  </a:moveTo>
                  <a:cubicBezTo>
                    <a:pt x="1212" y="1650"/>
                    <a:pt x="1056" y="1701"/>
                    <a:pt x="887" y="1701"/>
                  </a:cubicBezTo>
                  <a:cubicBezTo>
                    <a:pt x="774" y="1701"/>
                    <a:pt x="667" y="1678"/>
                    <a:pt x="569" y="1637"/>
                  </a:cubicBezTo>
                  <a:cubicBezTo>
                    <a:pt x="423" y="1575"/>
                    <a:pt x="298" y="1472"/>
                    <a:pt x="211" y="1341"/>
                  </a:cubicBezTo>
                  <a:cubicBezTo>
                    <a:pt x="123" y="1211"/>
                    <a:pt x="71" y="1055"/>
                    <a:pt x="71" y="886"/>
                  </a:cubicBezTo>
                  <a:cubicBezTo>
                    <a:pt x="71" y="773"/>
                    <a:pt x="94" y="666"/>
                    <a:pt x="135" y="568"/>
                  </a:cubicBezTo>
                  <a:cubicBezTo>
                    <a:pt x="197" y="422"/>
                    <a:pt x="301" y="297"/>
                    <a:pt x="431" y="210"/>
                  </a:cubicBezTo>
                  <a:cubicBezTo>
                    <a:pt x="561" y="122"/>
                    <a:pt x="718" y="70"/>
                    <a:pt x="887" y="70"/>
                  </a:cubicBezTo>
                  <a:cubicBezTo>
                    <a:pt x="999" y="70"/>
                    <a:pt x="1106" y="93"/>
                    <a:pt x="1204" y="134"/>
                  </a:cubicBezTo>
                  <a:cubicBezTo>
                    <a:pt x="1350" y="196"/>
                    <a:pt x="1475" y="300"/>
                    <a:pt x="1563" y="430"/>
                  </a:cubicBezTo>
                  <a:cubicBezTo>
                    <a:pt x="1651" y="560"/>
                    <a:pt x="1702" y="717"/>
                    <a:pt x="1702" y="886"/>
                  </a:cubicBezTo>
                  <a:cubicBezTo>
                    <a:pt x="1702" y="998"/>
                    <a:pt x="1679" y="1105"/>
                    <a:pt x="1638" y="1203"/>
                  </a:cubicBezTo>
                  <a:cubicBezTo>
                    <a:pt x="1576" y="1349"/>
                    <a:pt x="1473" y="1474"/>
                    <a:pt x="1342" y="1562"/>
                  </a:cubicBezTo>
                  <a:close/>
                </a:path>
              </a:pathLst>
            </a:custGeom>
            <a:solidFill>
              <a:schemeClr val="bg1">
                <a:lumMod val="65000"/>
              </a:schemeClr>
            </a:solidFill>
            <a:ln w="9525">
              <a:solidFill>
                <a:schemeClr val="bg1">
                  <a:lumMod val="65000"/>
                </a:schemeClr>
              </a:solidFill>
              <a:round/>
              <a:headEnd/>
              <a:tailEnd/>
            </a:ln>
          </p:spPr>
          <p:txBody>
            <a:bodyPr lIns="121893" tIns="60947" rIns="121893" bIns="60947"/>
            <a:lstStyle/>
            <a:p>
              <a:pPr>
                <a:defRPr/>
              </a:pPr>
              <a:endParaRPr lang="en-US" sz="1600" dirty="0">
                <a:solidFill>
                  <a:srgbClr val="000000"/>
                </a:solidFill>
              </a:endParaRPr>
            </a:p>
          </p:txBody>
        </p:sp>
      </p:grpSp>
      <p:grpSp>
        <p:nvGrpSpPr>
          <p:cNvPr id="30" name="Group 39"/>
          <p:cNvGrpSpPr/>
          <p:nvPr/>
        </p:nvGrpSpPr>
        <p:grpSpPr>
          <a:xfrm>
            <a:off x="4609322" y="1633164"/>
            <a:ext cx="2994573" cy="4629986"/>
            <a:chOff x="4755310" y="1633164"/>
            <a:chExt cx="2994573" cy="4629986"/>
          </a:xfrm>
        </p:grpSpPr>
        <p:sp>
          <p:nvSpPr>
            <p:cNvPr id="31" name="TextBox 72"/>
            <p:cNvSpPr txBox="1">
              <a:spLocks noChangeArrowheads="1"/>
            </p:cNvSpPr>
            <p:nvPr/>
          </p:nvSpPr>
          <p:spPr bwMode="auto">
            <a:xfrm>
              <a:off x="4860803" y="3262765"/>
              <a:ext cx="2521522" cy="430861"/>
            </a:xfrm>
            <a:prstGeom prst="rect">
              <a:avLst/>
            </a:prstGeom>
            <a:noFill/>
            <a:ln w="9525">
              <a:noFill/>
              <a:miter lim="800000"/>
              <a:headEnd/>
              <a:tailEnd/>
            </a:ln>
          </p:spPr>
          <p:txBody>
            <a:bodyPr lIns="121893" tIns="60947" rIns="121893" bIns="60947" anchor="ctr">
              <a:spAutoFit/>
            </a:bodyPr>
            <a:lstStyle/>
            <a:p>
              <a:pPr algn="ctr"/>
              <a:r>
                <a:rPr lang="en-US" altLang="en-US" sz="2000" b="1" dirty="0" smtClean="0">
                  <a:solidFill>
                    <a:srgbClr val="5F5F5F"/>
                  </a:solidFill>
                </a:rPr>
                <a:t>Reduce Labor Costs</a:t>
              </a:r>
              <a:endParaRPr lang="en-US" altLang="en-US" sz="2000" b="1" dirty="0">
                <a:solidFill>
                  <a:srgbClr val="5F5F5F"/>
                </a:solidFill>
              </a:endParaRPr>
            </a:p>
          </p:txBody>
        </p:sp>
        <p:sp>
          <p:nvSpPr>
            <p:cNvPr id="32" name="Freeform 109"/>
            <p:cNvSpPr>
              <a:spLocks noEditPoints="1"/>
            </p:cNvSpPr>
            <p:nvPr/>
          </p:nvSpPr>
          <p:spPr bwMode="auto">
            <a:xfrm>
              <a:off x="5375731" y="1633164"/>
              <a:ext cx="1491666" cy="1459206"/>
            </a:xfrm>
            <a:custGeom>
              <a:avLst/>
              <a:gdLst/>
              <a:ahLst/>
              <a:cxnLst>
                <a:cxn ang="0">
                  <a:pos x="1703" y="541"/>
                </a:cxn>
                <a:cxn ang="0">
                  <a:pos x="1382" y="151"/>
                </a:cxn>
                <a:cxn ang="0">
                  <a:pos x="887" y="0"/>
                </a:cxn>
                <a:cxn ang="0">
                  <a:pos x="542" y="69"/>
                </a:cxn>
                <a:cxn ang="0">
                  <a:pos x="152" y="390"/>
                </a:cxn>
                <a:cxn ang="0">
                  <a:pos x="0" y="886"/>
                </a:cxn>
                <a:cxn ang="0">
                  <a:pos x="70" y="1231"/>
                </a:cxn>
                <a:cxn ang="0">
                  <a:pos x="391" y="1620"/>
                </a:cxn>
                <a:cxn ang="0">
                  <a:pos x="887" y="1772"/>
                </a:cxn>
                <a:cxn ang="0">
                  <a:pos x="1232" y="1702"/>
                </a:cxn>
                <a:cxn ang="0">
                  <a:pos x="1621" y="1381"/>
                </a:cxn>
                <a:cxn ang="0">
                  <a:pos x="1773" y="886"/>
                </a:cxn>
                <a:cxn ang="0">
                  <a:pos x="1703" y="541"/>
                </a:cxn>
                <a:cxn ang="0">
                  <a:pos x="1342" y="1562"/>
                </a:cxn>
                <a:cxn ang="0">
                  <a:pos x="887" y="1701"/>
                </a:cxn>
                <a:cxn ang="0">
                  <a:pos x="569" y="1637"/>
                </a:cxn>
                <a:cxn ang="0">
                  <a:pos x="211" y="1341"/>
                </a:cxn>
                <a:cxn ang="0">
                  <a:pos x="71" y="886"/>
                </a:cxn>
                <a:cxn ang="0">
                  <a:pos x="135" y="568"/>
                </a:cxn>
                <a:cxn ang="0">
                  <a:pos x="431" y="210"/>
                </a:cxn>
                <a:cxn ang="0">
                  <a:pos x="887" y="70"/>
                </a:cxn>
                <a:cxn ang="0">
                  <a:pos x="1204" y="134"/>
                </a:cxn>
                <a:cxn ang="0">
                  <a:pos x="1563" y="430"/>
                </a:cxn>
                <a:cxn ang="0">
                  <a:pos x="1702" y="886"/>
                </a:cxn>
                <a:cxn ang="0">
                  <a:pos x="1638" y="1203"/>
                </a:cxn>
                <a:cxn ang="0">
                  <a:pos x="1342" y="1562"/>
                </a:cxn>
              </a:cxnLst>
              <a:rect l="0" t="0" r="r" b="b"/>
              <a:pathLst>
                <a:path w="1773" h="1772">
                  <a:moveTo>
                    <a:pt x="1703" y="541"/>
                  </a:moveTo>
                  <a:cubicBezTo>
                    <a:pt x="1636" y="382"/>
                    <a:pt x="1523" y="246"/>
                    <a:pt x="1382" y="151"/>
                  </a:cubicBezTo>
                  <a:cubicBezTo>
                    <a:pt x="1241" y="55"/>
                    <a:pt x="1070" y="0"/>
                    <a:pt x="887" y="0"/>
                  </a:cubicBezTo>
                  <a:cubicBezTo>
                    <a:pt x="764" y="0"/>
                    <a:pt x="648" y="24"/>
                    <a:pt x="542" y="69"/>
                  </a:cubicBezTo>
                  <a:cubicBezTo>
                    <a:pt x="383" y="136"/>
                    <a:pt x="247" y="249"/>
                    <a:pt x="152" y="390"/>
                  </a:cubicBezTo>
                  <a:cubicBezTo>
                    <a:pt x="56" y="532"/>
                    <a:pt x="0" y="702"/>
                    <a:pt x="0" y="886"/>
                  </a:cubicBezTo>
                  <a:cubicBezTo>
                    <a:pt x="0" y="1008"/>
                    <a:pt x="25" y="1125"/>
                    <a:pt x="70" y="1231"/>
                  </a:cubicBezTo>
                  <a:cubicBezTo>
                    <a:pt x="137" y="1390"/>
                    <a:pt x="250" y="1525"/>
                    <a:pt x="391" y="1620"/>
                  </a:cubicBezTo>
                  <a:cubicBezTo>
                    <a:pt x="533" y="1716"/>
                    <a:pt x="703" y="1772"/>
                    <a:pt x="887" y="1772"/>
                  </a:cubicBezTo>
                  <a:cubicBezTo>
                    <a:pt x="1009" y="1772"/>
                    <a:pt x="1126" y="1747"/>
                    <a:pt x="1232" y="1702"/>
                  </a:cubicBezTo>
                  <a:cubicBezTo>
                    <a:pt x="1391" y="1635"/>
                    <a:pt x="1526" y="1523"/>
                    <a:pt x="1621" y="1381"/>
                  </a:cubicBezTo>
                  <a:cubicBezTo>
                    <a:pt x="1717" y="1240"/>
                    <a:pt x="1773" y="1069"/>
                    <a:pt x="1773" y="886"/>
                  </a:cubicBezTo>
                  <a:cubicBezTo>
                    <a:pt x="1773" y="763"/>
                    <a:pt x="1748" y="647"/>
                    <a:pt x="1703" y="541"/>
                  </a:cubicBezTo>
                  <a:close/>
                  <a:moveTo>
                    <a:pt x="1342" y="1562"/>
                  </a:moveTo>
                  <a:cubicBezTo>
                    <a:pt x="1212" y="1650"/>
                    <a:pt x="1056" y="1701"/>
                    <a:pt x="887" y="1701"/>
                  </a:cubicBezTo>
                  <a:cubicBezTo>
                    <a:pt x="774" y="1701"/>
                    <a:pt x="667" y="1678"/>
                    <a:pt x="569" y="1637"/>
                  </a:cubicBezTo>
                  <a:cubicBezTo>
                    <a:pt x="423" y="1575"/>
                    <a:pt x="298" y="1472"/>
                    <a:pt x="211" y="1341"/>
                  </a:cubicBezTo>
                  <a:cubicBezTo>
                    <a:pt x="123" y="1211"/>
                    <a:pt x="71" y="1055"/>
                    <a:pt x="71" y="886"/>
                  </a:cubicBezTo>
                  <a:cubicBezTo>
                    <a:pt x="71" y="773"/>
                    <a:pt x="94" y="666"/>
                    <a:pt x="135" y="568"/>
                  </a:cubicBezTo>
                  <a:cubicBezTo>
                    <a:pt x="197" y="422"/>
                    <a:pt x="301" y="297"/>
                    <a:pt x="431" y="210"/>
                  </a:cubicBezTo>
                  <a:cubicBezTo>
                    <a:pt x="561" y="122"/>
                    <a:pt x="718" y="70"/>
                    <a:pt x="887" y="70"/>
                  </a:cubicBezTo>
                  <a:cubicBezTo>
                    <a:pt x="999" y="70"/>
                    <a:pt x="1106" y="93"/>
                    <a:pt x="1204" y="134"/>
                  </a:cubicBezTo>
                  <a:cubicBezTo>
                    <a:pt x="1350" y="196"/>
                    <a:pt x="1475" y="300"/>
                    <a:pt x="1563" y="430"/>
                  </a:cubicBezTo>
                  <a:cubicBezTo>
                    <a:pt x="1651" y="560"/>
                    <a:pt x="1702" y="717"/>
                    <a:pt x="1702" y="886"/>
                  </a:cubicBezTo>
                  <a:cubicBezTo>
                    <a:pt x="1702" y="998"/>
                    <a:pt x="1679" y="1105"/>
                    <a:pt x="1638" y="1203"/>
                  </a:cubicBezTo>
                  <a:cubicBezTo>
                    <a:pt x="1576" y="1349"/>
                    <a:pt x="1473" y="1474"/>
                    <a:pt x="1342" y="1562"/>
                  </a:cubicBezTo>
                  <a:close/>
                </a:path>
              </a:pathLst>
            </a:custGeom>
            <a:solidFill>
              <a:schemeClr val="bg1">
                <a:lumMod val="65000"/>
              </a:schemeClr>
            </a:solidFill>
            <a:ln w="9525">
              <a:solidFill>
                <a:schemeClr val="bg1">
                  <a:lumMod val="65000"/>
                </a:schemeClr>
              </a:solidFill>
              <a:round/>
              <a:headEnd/>
              <a:tailEnd/>
            </a:ln>
          </p:spPr>
          <p:txBody>
            <a:bodyPr lIns="121893" tIns="60947" rIns="121893" bIns="60947"/>
            <a:lstStyle/>
            <a:p>
              <a:pPr>
                <a:defRPr/>
              </a:pPr>
              <a:endParaRPr lang="en-US" sz="1600" dirty="0">
                <a:solidFill>
                  <a:srgbClr val="000000"/>
                </a:solidFill>
              </a:endParaRPr>
            </a:p>
          </p:txBody>
        </p:sp>
        <p:sp>
          <p:nvSpPr>
            <p:cNvPr id="33" name="TextBox 96"/>
            <p:cNvSpPr txBox="1">
              <a:spLocks noChangeArrowheads="1"/>
            </p:cNvSpPr>
            <p:nvPr/>
          </p:nvSpPr>
          <p:spPr bwMode="auto">
            <a:xfrm>
              <a:off x="4755310" y="5524513"/>
              <a:ext cx="2994573" cy="738637"/>
            </a:xfrm>
            <a:prstGeom prst="rect">
              <a:avLst/>
            </a:prstGeom>
            <a:noFill/>
            <a:ln w="9525">
              <a:noFill/>
              <a:miter lim="800000"/>
              <a:headEnd/>
              <a:tailEnd/>
            </a:ln>
          </p:spPr>
          <p:txBody>
            <a:bodyPr wrap="square" lIns="121893" tIns="60947" rIns="121893" bIns="60947" anchor="ctr">
              <a:spAutoFit/>
            </a:bodyPr>
            <a:lstStyle/>
            <a:p>
              <a:pPr algn="ctr"/>
              <a:r>
                <a:rPr lang="en-US" altLang="en-US" sz="2000" b="1" dirty="0" smtClean="0">
                  <a:solidFill>
                    <a:srgbClr val="5F5F5F"/>
                  </a:solidFill>
                </a:rPr>
                <a:t>Intuitive UI for fast training (build-in Tutorial)</a:t>
              </a:r>
              <a:endParaRPr lang="en-US" altLang="en-US" sz="2000" b="1" dirty="0">
                <a:solidFill>
                  <a:srgbClr val="5F5F5F"/>
                </a:solidFill>
              </a:endParaRPr>
            </a:p>
          </p:txBody>
        </p:sp>
        <p:sp>
          <p:nvSpPr>
            <p:cNvPr id="35" name="Freeform 109"/>
            <p:cNvSpPr>
              <a:spLocks noEditPoints="1"/>
            </p:cNvSpPr>
            <p:nvPr/>
          </p:nvSpPr>
          <p:spPr bwMode="auto">
            <a:xfrm>
              <a:off x="5375731" y="4069748"/>
              <a:ext cx="1491666" cy="1459207"/>
            </a:xfrm>
            <a:custGeom>
              <a:avLst/>
              <a:gdLst/>
              <a:ahLst/>
              <a:cxnLst>
                <a:cxn ang="0">
                  <a:pos x="1703" y="541"/>
                </a:cxn>
                <a:cxn ang="0">
                  <a:pos x="1382" y="151"/>
                </a:cxn>
                <a:cxn ang="0">
                  <a:pos x="887" y="0"/>
                </a:cxn>
                <a:cxn ang="0">
                  <a:pos x="542" y="69"/>
                </a:cxn>
                <a:cxn ang="0">
                  <a:pos x="152" y="390"/>
                </a:cxn>
                <a:cxn ang="0">
                  <a:pos x="0" y="886"/>
                </a:cxn>
                <a:cxn ang="0">
                  <a:pos x="70" y="1231"/>
                </a:cxn>
                <a:cxn ang="0">
                  <a:pos x="391" y="1620"/>
                </a:cxn>
                <a:cxn ang="0">
                  <a:pos x="887" y="1772"/>
                </a:cxn>
                <a:cxn ang="0">
                  <a:pos x="1232" y="1702"/>
                </a:cxn>
                <a:cxn ang="0">
                  <a:pos x="1621" y="1381"/>
                </a:cxn>
                <a:cxn ang="0">
                  <a:pos x="1773" y="886"/>
                </a:cxn>
                <a:cxn ang="0">
                  <a:pos x="1703" y="541"/>
                </a:cxn>
                <a:cxn ang="0">
                  <a:pos x="1342" y="1562"/>
                </a:cxn>
                <a:cxn ang="0">
                  <a:pos x="887" y="1701"/>
                </a:cxn>
                <a:cxn ang="0">
                  <a:pos x="569" y="1637"/>
                </a:cxn>
                <a:cxn ang="0">
                  <a:pos x="211" y="1341"/>
                </a:cxn>
                <a:cxn ang="0">
                  <a:pos x="71" y="886"/>
                </a:cxn>
                <a:cxn ang="0">
                  <a:pos x="135" y="568"/>
                </a:cxn>
                <a:cxn ang="0">
                  <a:pos x="431" y="210"/>
                </a:cxn>
                <a:cxn ang="0">
                  <a:pos x="887" y="70"/>
                </a:cxn>
                <a:cxn ang="0">
                  <a:pos x="1204" y="134"/>
                </a:cxn>
                <a:cxn ang="0">
                  <a:pos x="1563" y="430"/>
                </a:cxn>
                <a:cxn ang="0">
                  <a:pos x="1702" y="886"/>
                </a:cxn>
                <a:cxn ang="0">
                  <a:pos x="1638" y="1203"/>
                </a:cxn>
                <a:cxn ang="0">
                  <a:pos x="1342" y="1562"/>
                </a:cxn>
              </a:cxnLst>
              <a:rect l="0" t="0" r="r" b="b"/>
              <a:pathLst>
                <a:path w="1773" h="1772">
                  <a:moveTo>
                    <a:pt x="1703" y="541"/>
                  </a:moveTo>
                  <a:cubicBezTo>
                    <a:pt x="1636" y="382"/>
                    <a:pt x="1523" y="246"/>
                    <a:pt x="1382" y="151"/>
                  </a:cubicBezTo>
                  <a:cubicBezTo>
                    <a:pt x="1241" y="55"/>
                    <a:pt x="1070" y="0"/>
                    <a:pt x="887" y="0"/>
                  </a:cubicBezTo>
                  <a:cubicBezTo>
                    <a:pt x="764" y="0"/>
                    <a:pt x="648" y="24"/>
                    <a:pt x="542" y="69"/>
                  </a:cubicBezTo>
                  <a:cubicBezTo>
                    <a:pt x="383" y="136"/>
                    <a:pt x="247" y="249"/>
                    <a:pt x="152" y="390"/>
                  </a:cubicBezTo>
                  <a:cubicBezTo>
                    <a:pt x="56" y="532"/>
                    <a:pt x="0" y="702"/>
                    <a:pt x="0" y="886"/>
                  </a:cubicBezTo>
                  <a:cubicBezTo>
                    <a:pt x="0" y="1008"/>
                    <a:pt x="25" y="1125"/>
                    <a:pt x="70" y="1231"/>
                  </a:cubicBezTo>
                  <a:cubicBezTo>
                    <a:pt x="137" y="1390"/>
                    <a:pt x="250" y="1525"/>
                    <a:pt x="391" y="1620"/>
                  </a:cubicBezTo>
                  <a:cubicBezTo>
                    <a:pt x="533" y="1716"/>
                    <a:pt x="703" y="1772"/>
                    <a:pt x="887" y="1772"/>
                  </a:cubicBezTo>
                  <a:cubicBezTo>
                    <a:pt x="1009" y="1772"/>
                    <a:pt x="1126" y="1747"/>
                    <a:pt x="1232" y="1702"/>
                  </a:cubicBezTo>
                  <a:cubicBezTo>
                    <a:pt x="1391" y="1635"/>
                    <a:pt x="1526" y="1523"/>
                    <a:pt x="1621" y="1381"/>
                  </a:cubicBezTo>
                  <a:cubicBezTo>
                    <a:pt x="1717" y="1240"/>
                    <a:pt x="1773" y="1069"/>
                    <a:pt x="1773" y="886"/>
                  </a:cubicBezTo>
                  <a:cubicBezTo>
                    <a:pt x="1773" y="763"/>
                    <a:pt x="1748" y="647"/>
                    <a:pt x="1703" y="541"/>
                  </a:cubicBezTo>
                  <a:close/>
                  <a:moveTo>
                    <a:pt x="1342" y="1562"/>
                  </a:moveTo>
                  <a:cubicBezTo>
                    <a:pt x="1212" y="1650"/>
                    <a:pt x="1056" y="1701"/>
                    <a:pt x="887" y="1701"/>
                  </a:cubicBezTo>
                  <a:cubicBezTo>
                    <a:pt x="774" y="1701"/>
                    <a:pt x="667" y="1678"/>
                    <a:pt x="569" y="1637"/>
                  </a:cubicBezTo>
                  <a:cubicBezTo>
                    <a:pt x="423" y="1575"/>
                    <a:pt x="298" y="1472"/>
                    <a:pt x="211" y="1341"/>
                  </a:cubicBezTo>
                  <a:cubicBezTo>
                    <a:pt x="123" y="1211"/>
                    <a:pt x="71" y="1055"/>
                    <a:pt x="71" y="886"/>
                  </a:cubicBezTo>
                  <a:cubicBezTo>
                    <a:pt x="71" y="773"/>
                    <a:pt x="94" y="666"/>
                    <a:pt x="135" y="568"/>
                  </a:cubicBezTo>
                  <a:cubicBezTo>
                    <a:pt x="197" y="422"/>
                    <a:pt x="301" y="297"/>
                    <a:pt x="431" y="210"/>
                  </a:cubicBezTo>
                  <a:cubicBezTo>
                    <a:pt x="561" y="122"/>
                    <a:pt x="718" y="70"/>
                    <a:pt x="887" y="70"/>
                  </a:cubicBezTo>
                  <a:cubicBezTo>
                    <a:pt x="999" y="70"/>
                    <a:pt x="1106" y="93"/>
                    <a:pt x="1204" y="134"/>
                  </a:cubicBezTo>
                  <a:cubicBezTo>
                    <a:pt x="1350" y="196"/>
                    <a:pt x="1475" y="300"/>
                    <a:pt x="1563" y="430"/>
                  </a:cubicBezTo>
                  <a:cubicBezTo>
                    <a:pt x="1651" y="560"/>
                    <a:pt x="1702" y="717"/>
                    <a:pt x="1702" y="886"/>
                  </a:cubicBezTo>
                  <a:cubicBezTo>
                    <a:pt x="1702" y="998"/>
                    <a:pt x="1679" y="1105"/>
                    <a:pt x="1638" y="1203"/>
                  </a:cubicBezTo>
                  <a:cubicBezTo>
                    <a:pt x="1576" y="1349"/>
                    <a:pt x="1473" y="1474"/>
                    <a:pt x="1342" y="1562"/>
                  </a:cubicBezTo>
                  <a:close/>
                </a:path>
              </a:pathLst>
            </a:custGeom>
            <a:solidFill>
              <a:schemeClr val="bg1">
                <a:lumMod val="65000"/>
              </a:schemeClr>
            </a:solidFill>
            <a:ln w="9525">
              <a:solidFill>
                <a:schemeClr val="bg1">
                  <a:lumMod val="65000"/>
                </a:schemeClr>
              </a:solidFill>
              <a:round/>
              <a:headEnd/>
              <a:tailEnd/>
            </a:ln>
          </p:spPr>
          <p:txBody>
            <a:bodyPr lIns="121893" tIns="60947" rIns="121893" bIns="60947"/>
            <a:lstStyle/>
            <a:p>
              <a:pPr>
                <a:defRPr/>
              </a:pPr>
              <a:endParaRPr lang="en-US" sz="1600" dirty="0">
                <a:solidFill>
                  <a:srgbClr val="000000"/>
                </a:solidFill>
              </a:endParaRPr>
            </a:p>
          </p:txBody>
        </p:sp>
      </p:grpSp>
      <p:sp>
        <p:nvSpPr>
          <p:cNvPr id="6" name="Rectangle 5"/>
          <p:cNvSpPr/>
          <p:nvPr/>
        </p:nvSpPr>
        <p:spPr>
          <a:xfrm>
            <a:off x="7749448" y="5570664"/>
            <a:ext cx="2374494" cy="646331"/>
          </a:xfrm>
          <a:prstGeom prst="rect">
            <a:avLst/>
          </a:prstGeom>
        </p:spPr>
        <p:txBody>
          <a:bodyPr wrap="square">
            <a:spAutoFit/>
          </a:bodyPr>
          <a:lstStyle/>
          <a:p>
            <a:pPr algn="ctr"/>
            <a:r>
              <a:rPr lang="en-US" altLang="en-US" b="1" dirty="0">
                <a:solidFill>
                  <a:srgbClr val="5F5F5F"/>
                </a:solidFill>
              </a:rPr>
              <a:t>Native Windows &amp; iOS App</a:t>
            </a:r>
          </a:p>
        </p:txBody>
      </p:sp>
      <p:sp>
        <p:nvSpPr>
          <p:cNvPr id="29" name="Freeform 109"/>
          <p:cNvSpPr>
            <a:spLocks noEditPoints="1"/>
          </p:cNvSpPr>
          <p:nvPr/>
        </p:nvSpPr>
        <p:spPr bwMode="auto">
          <a:xfrm>
            <a:off x="2398120" y="1633164"/>
            <a:ext cx="1491666" cy="1459206"/>
          </a:xfrm>
          <a:custGeom>
            <a:avLst/>
            <a:gdLst/>
            <a:ahLst/>
            <a:cxnLst>
              <a:cxn ang="0">
                <a:pos x="1703" y="541"/>
              </a:cxn>
              <a:cxn ang="0">
                <a:pos x="1382" y="151"/>
              </a:cxn>
              <a:cxn ang="0">
                <a:pos x="887" y="0"/>
              </a:cxn>
              <a:cxn ang="0">
                <a:pos x="542" y="69"/>
              </a:cxn>
              <a:cxn ang="0">
                <a:pos x="152" y="390"/>
              </a:cxn>
              <a:cxn ang="0">
                <a:pos x="0" y="886"/>
              </a:cxn>
              <a:cxn ang="0">
                <a:pos x="70" y="1231"/>
              </a:cxn>
              <a:cxn ang="0">
                <a:pos x="391" y="1620"/>
              </a:cxn>
              <a:cxn ang="0">
                <a:pos x="887" y="1772"/>
              </a:cxn>
              <a:cxn ang="0">
                <a:pos x="1232" y="1702"/>
              </a:cxn>
              <a:cxn ang="0">
                <a:pos x="1621" y="1381"/>
              </a:cxn>
              <a:cxn ang="0">
                <a:pos x="1773" y="886"/>
              </a:cxn>
              <a:cxn ang="0">
                <a:pos x="1703" y="541"/>
              </a:cxn>
              <a:cxn ang="0">
                <a:pos x="1342" y="1562"/>
              </a:cxn>
              <a:cxn ang="0">
                <a:pos x="887" y="1701"/>
              </a:cxn>
              <a:cxn ang="0">
                <a:pos x="569" y="1637"/>
              </a:cxn>
              <a:cxn ang="0">
                <a:pos x="211" y="1341"/>
              </a:cxn>
              <a:cxn ang="0">
                <a:pos x="71" y="886"/>
              </a:cxn>
              <a:cxn ang="0">
                <a:pos x="135" y="568"/>
              </a:cxn>
              <a:cxn ang="0">
                <a:pos x="431" y="210"/>
              </a:cxn>
              <a:cxn ang="0">
                <a:pos x="887" y="70"/>
              </a:cxn>
              <a:cxn ang="0">
                <a:pos x="1204" y="134"/>
              </a:cxn>
              <a:cxn ang="0">
                <a:pos x="1563" y="430"/>
              </a:cxn>
              <a:cxn ang="0">
                <a:pos x="1702" y="886"/>
              </a:cxn>
              <a:cxn ang="0">
                <a:pos x="1638" y="1203"/>
              </a:cxn>
              <a:cxn ang="0">
                <a:pos x="1342" y="1562"/>
              </a:cxn>
            </a:cxnLst>
            <a:rect l="0" t="0" r="r" b="b"/>
            <a:pathLst>
              <a:path w="1773" h="1772">
                <a:moveTo>
                  <a:pt x="1703" y="541"/>
                </a:moveTo>
                <a:cubicBezTo>
                  <a:pt x="1636" y="382"/>
                  <a:pt x="1523" y="246"/>
                  <a:pt x="1382" y="151"/>
                </a:cubicBezTo>
                <a:cubicBezTo>
                  <a:pt x="1241" y="55"/>
                  <a:pt x="1070" y="0"/>
                  <a:pt x="887" y="0"/>
                </a:cubicBezTo>
                <a:cubicBezTo>
                  <a:pt x="764" y="0"/>
                  <a:pt x="648" y="24"/>
                  <a:pt x="542" y="69"/>
                </a:cubicBezTo>
                <a:cubicBezTo>
                  <a:pt x="383" y="136"/>
                  <a:pt x="247" y="249"/>
                  <a:pt x="152" y="390"/>
                </a:cubicBezTo>
                <a:cubicBezTo>
                  <a:pt x="56" y="532"/>
                  <a:pt x="0" y="702"/>
                  <a:pt x="0" y="886"/>
                </a:cubicBezTo>
                <a:cubicBezTo>
                  <a:pt x="0" y="1008"/>
                  <a:pt x="25" y="1125"/>
                  <a:pt x="70" y="1231"/>
                </a:cubicBezTo>
                <a:cubicBezTo>
                  <a:pt x="137" y="1390"/>
                  <a:pt x="250" y="1525"/>
                  <a:pt x="391" y="1620"/>
                </a:cubicBezTo>
                <a:cubicBezTo>
                  <a:pt x="533" y="1716"/>
                  <a:pt x="703" y="1772"/>
                  <a:pt x="887" y="1772"/>
                </a:cubicBezTo>
                <a:cubicBezTo>
                  <a:pt x="1009" y="1772"/>
                  <a:pt x="1126" y="1747"/>
                  <a:pt x="1232" y="1702"/>
                </a:cubicBezTo>
                <a:cubicBezTo>
                  <a:pt x="1391" y="1635"/>
                  <a:pt x="1526" y="1523"/>
                  <a:pt x="1621" y="1381"/>
                </a:cubicBezTo>
                <a:cubicBezTo>
                  <a:pt x="1717" y="1240"/>
                  <a:pt x="1773" y="1069"/>
                  <a:pt x="1773" y="886"/>
                </a:cubicBezTo>
                <a:cubicBezTo>
                  <a:pt x="1773" y="763"/>
                  <a:pt x="1748" y="647"/>
                  <a:pt x="1703" y="541"/>
                </a:cubicBezTo>
                <a:close/>
                <a:moveTo>
                  <a:pt x="1342" y="1562"/>
                </a:moveTo>
                <a:cubicBezTo>
                  <a:pt x="1212" y="1650"/>
                  <a:pt x="1056" y="1701"/>
                  <a:pt x="887" y="1701"/>
                </a:cubicBezTo>
                <a:cubicBezTo>
                  <a:pt x="774" y="1701"/>
                  <a:pt x="667" y="1678"/>
                  <a:pt x="569" y="1637"/>
                </a:cubicBezTo>
                <a:cubicBezTo>
                  <a:pt x="423" y="1575"/>
                  <a:pt x="298" y="1472"/>
                  <a:pt x="211" y="1341"/>
                </a:cubicBezTo>
                <a:cubicBezTo>
                  <a:pt x="123" y="1211"/>
                  <a:pt x="71" y="1055"/>
                  <a:pt x="71" y="886"/>
                </a:cubicBezTo>
                <a:cubicBezTo>
                  <a:pt x="71" y="773"/>
                  <a:pt x="94" y="666"/>
                  <a:pt x="135" y="568"/>
                </a:cubicBezTo>
                <a:cubicBezTo>
                  <a:pt x="197" y="422"/>
                  <a:pt x="301" y="297"/>
                  <a:pt x="431" y="210"/>
                </a:cubicBezTo>
                <a:cubicBezTo>
                  <a:pt x="561" y="122"/>
                  <a:pt x="718" y="70"/>
                  <a:pt x="887" y="70"/>
                </a:cubicBezTo>
                <a:cubicBezTo>
                  <a:pt x="999" y="70"/>
                  <a:pt x="1106" y="93"/>
                  <a:pt x="1204" y="134"/>
                </a:cubicBezTo>
                <a:cubicBezTo>
                  <a:pt x="1350" y="196"/>
                  <a:pt x="1475" y="300"/>
                  <a:pt x="1563" y="430"/>
                </a:cubicBezTo>
                <a:cubicBezTo>
                  <a:pt x="1651" y="560"/>
                  <a:pt x="1702" y="717"/>
                  <a:pt x="1702" y="886"/>
                </a:cubicBezTo>
                <a:cubicBezTo>
                  <a:pt x="1702" y="998"/>
                  <a:pt x="1679" y="1105"/>
                  <a:pt x="1638" y="1203"/>
                </a:cubicBezTo>
                <a:cubicBezTo>
                  <a:pt x="1576" y="1349"/>
                  <a:pt x="1473" y="1474"/>
                  <a:pt x="1342" y="1562"/>
                </a:cubicBezTo>
                <a:close/>
              </a:path>
            </a:pathLst>
          </a:custGeom>
          <a:solidFill>
            <a:schemeClr val="bg1">
              <a:lumMod val="65000"/>
            </a:schemeClr>
          </a:solidFill>
          <a:ln w="9525">
            <a:solidFill>
              <a:schemeClr val="bg1">
                <a:lumMod val="65000"/>
              </a:schemeClr>
            </a:solidFill>
            <a:round/>
            <a:headEnd/>
            <a:tailEnd/>
          </a:ln>
        </p:spPr>
        <p:txBody>
          <a:bodyPr lIns="121893" tIns="60947" rIns="121893" bIns="60947"/>
          <a:lstStyle/>
          <a:p>
            <a:pPr>
              <a:defRPr/>
            </a:pPr>
            <a:endParaRPr lang="en-US" sz="1600" dirty="0">
              <a:solidFill>
                <a:srgbClr val="000000"/>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8970" y="4184488"/>
            <a:ext cx="1340024" cy="134002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357" y="4046926"/>
            <a:ext cx="1477586" cy="1477586"/>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0375" y="1633164"/>
            <a:ext cx="1410289" cy="1410289"/>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321" y="1671522"/>
            <a:ext cx="1255088" cy="1255088"/>
          </a:xfrm>
          <a:prstGeom prst="rect">
            <a:avLst/>
          </a:prstGeom>
        </p:spPr>
      </p:pic>
      <p:sp>
        <p:nvSpPr>
          <p:cNvPr id="19" name="Down Arrow 18"/>
          <p:cNvSpPr/>
          <p:nvPr/>
        </p:nvSpPr>
        <p:spPr>
          <a:xfrm>
            <a:off x="5521049" y="2398824"/>
            <a:ext cx="423862" cy="407111"/>
          </a:xfrm>
          <a:prstGeom prst="downArrow">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p>
        </p:txBody>
      </p:sp>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1830" y="1571734"/>
            <a:ext cx="1564177" cy="1564177"/>
          </a:xfrm>
          <a:prstGeom prst="rect">
            <a:avLst/>
          </a:prstGeom>
        </p:spPr>
      </p:pic>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61952" y="4260011"/>
            <a:ext cx="914908" cy="914908"/>
          </a:xfrm>
          <a:prstGeom prst="rect">
            <a:avLst/>
          </a:prstGeom>
        </p:spPr>
      </p:pic>
    </p:spTree>
    <p:extLst>
      <p:ext uri="{BB962C8B-B14F-4D97-AF65-F5344CB8AC3E}">
        <p14:creationId xmlns:p14="http://schemas.microsoft.com/office/powerpoint/2010/main" val="192437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5942" y="287647"/>
            <a:ext cx="11125200" cy="889000"/>
          </a:xfrm>
        </p:spPr>
        <p:txBody>
          <a:bodyPr/>
          <a:lstStyle/>
          <a:p>
            <a:r>
              <a:rPr lang="en-US" noProof="0" dirty="0" smtClean="0"/>
              <a:t>The Mobility Imperative</a:t>
            </a:r>
            <a:endParaRPr lang="en-US" noProof="0" dirty="0"/>
          </a:p>
        </p:txBody>
      </p:sp>
      <p:pic>
        <p:nvPicPr>
          <p:cNvPr id="6" name="Picture 5"/>
          <p:cNvPicPr>
            <a:picLocks noChangeAspect="1"/>
          </p:cNvPicPr>
          <p:nvPr/>
        </p:nvPicPr>
        <p:blipFill>
          <a:blip r:embed="rId3" cstate="print"/>
          <a:stretch>
            <a:fillRect/>
          </a:stretch>
        </p:blipFill>
        <p:spPr>
          <a:xfrm>
            <a:off x="535942" y="1513171"/>
            <a:ext cx="1915709" cy="4016703"/>
          </a:xfrm>
          <a:prstGeom prst="rect">
            <a:avLst/>
          </a:prstGeom>
        </p:spPr>
      </p:pic>
      <p:sp>
        <p:nvSpPr>
          <p:cNvPr id="32" name="Rectangle 31"/>
          <p:cNvSpPr/>
          <p:nvPr/>
        </p:nvSpPr>
        <p:spPr>
          <a:xfrm>
            <a:off x="2358162" y="1658946"/>
            <a:ext cx="8705815" cy="4396075"/>
          </a:xfrm>
          <a:prstGeom prst="rect">
            <a:avLst/>
          </a:prstGeom>
        </p:spPr>
        <p:txBody>
          <a:bodyPr wrap="square">
            <a:spAutoFit/>
          </a:bodyPr>
          <a:lstStyle/>
          <a:p>
            <a:pPr marL="342900" indent="-342900" fontAlgn="auto">
              <a:spcBef>
                <a:spcPts val="1000"/>
              </a:spcBef>
              <a:buClr>
                <a:schemeClr val="accent1"/>
              </a:buClr>
              <a:buFont typeface="Arial" charset="0"/>
              <a:buChar char="•"/>
              <a:defRPr/>
            </a:pPr>
            <a:r>
              <a:rPr lang="en-US" sz="2400" b="1" dirty="0" smtClean="0"/>
              <a:t>Mobile is here and is happening now</a:t>
            </a:r>
          </a:p>
          <a:p>
            <a:pPr marL="800100" lvl="1" indent="-342900">
              <a:spcBef>
                <a:spcPts val="1000"/>
              </a:spcBef>
              <a:buClr>
                <a:schemeClr val="accent3"/>
              </a:buClr>
              <a:buFont typeface="Courier New" charset="0"/>
              <a:buChar char="o"/>
              <a:defRPr/>
            </a:pPr>
            <a:r>
              <a:rPr lang="en-US" sz="2000" dirty="0" smtClean="0"/>
              <a:t>39% of millennials have already ordered delivery or takeaway food via mobile device</a:t>
            </a:r>
          </a:p>
          <a:p>
            <a:pPr marL="800100" lvl="1" indent="-342900">
              <a:spcBef>
                <a:spcPts val="1000"/>
              </a:spcBef>
              <a:buClr>
                <a:schemeClr val="accent3"/>
              </a:buClr>
              <a:buFont typeface="Courier New" charset="0"/>
              <a:buChar char="o"/>
              <a:defRPr/>
            </a:pPr>
            <a:r>
              <a:rPr lang="en-US" sz="2000" dirty="0" smtClean="0"/>
              <a:t>20% have already checked in to a hotel using a mobile device</a:t>
            </a:r>
          </a:p>
          <a:p>
            <a:pPr marL="403225" indent="-403225">
              <a:spcBef>
                <a:spcPts val="1400"/>
              </a:spcBef>
              <a:buClr>
                <a:schemeClr val="accent1"/>
              </a:buClr>
              <a:buFont typeface="Arial" charset="0"/>
              <a:buChar char="•"/>
              <a:defRPr/>
            </a:pPr>
            <a:r>
              <a:rPr lang="en-US" sz="2400" b="1" dirty="0" smtClean="0"/>
              <a:t>Hotels need to deliver individualized mobile-powered guest experiences</a:t>
            </a:r>
          </a:p>
          <a:p>
            <a:pPr marL="403225" indent="-403225">
              <a:spcBef>
                <a:spcPts val="1400"/>
              </a:spcBef>
              <a:buClr>
                <a:schemeClr val="accent1"/>
              </a:buClr>
              <a:buFont typeface="Arial" charset="0"/>
              <a:buChar char="•"/>
              <a:defRPr/>
            </a:pPr>
            <a:r>
              <a:rPr lang="en-US" sz="2400" b="1" dirty="0" smtClean="0"/>
              <a:t>Hotels wish to improve efficiencies and reduce costs in departments such housekeeping and maintenance</a:t>
            </a:r>
          </a:p>
          <a:p>
            <a:pPr marL="403225" indent="-403225">
              <a:spcBef>
                <a:spcPts val="1400"/>
              </a:spcBef>
              <a:buClr>
                <a:schemeClr val="accent1"/>
              </a:buClr>
              <a:buFont typeface="Arial" charset="0"/>
              <a:buChar char="•"/>
              <a:defRPr/>
            </a:pPr>
            <a:r>
              <a:rPr lang="en-US" sz="2400" b="1" dirty="0" smtClean="0"/>
              <a:t>Hotels need to enhance collaboration within and across departments</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0185" t="8696" r="9815" b="33140"/>
          <a:stretch/>
        </p:blipFill>
        <p:spPr>
          <a:xfrm>
            <a:off x="8966718" y="287647"/>
            <a:ext cx="2405397" cy="1748851"/>
          </a:xfrm>
          <a:prstGeom prst="rect">
            <a:avLst/>
          </a:prstGeom>
        </p:spPr>
      </p:pic>
      <p:sp>
        <p:nvSpPr>
          <p:cNvPr id="4" name="Footer Placeholder 3"/>
          <p:cNvSpPr>
            <a:spLocks noGrp="1"/>
          </p:cNvSpPr>
          <p:nvPr>
            <p:ph type="ftr" sz="quarter" idx="11"/>
          </p:nvPr>
        </p:nvSpPr>
        <p:spPr/>
        <p:txBody>
          <a:bodyPr/>
          <a:lstStyle/>
          <a:p>
            <a:r>
              <a:rPr lang="en-US" dirty="0" smtClean="0"/>
              <a:t>Oracle Confidential – Internal</a:t>
            </a:r>
            <a:endParaRPr lang="en-US" dirty="0"/>
          </a:p>
        </p:txBody>
      </p:sp>
      <p:pic>
        <p:nvPicPr>
          <p:cNvPr id="2" name="Picture 1"/>
          <p:cNvPicPr>
            <a:picLocks noChangeAspect="1"/>
          </p:cNvPicPr>
          <p:nvPr/>
        </p:nvPicPr>
        <p:blipFill>
          <a:blip r:embed="rId5"/>
          <a:stretch>
            <a:fillRect/>
          </a:stretch>
        </p:blipFill>
        <p:spPr>
          <a:xfrm rot="4814133">
            <a:off x="1214612" y="4943185"/>
            <a:ext cx="228600" cy="295275"/>
          </a:xfrm>
          <a:prstGeom prst="rect">
            <a:avLst/>
          </a:prstGeom>
        </p:spPr>
      </p:pic>
    </p:spTree>
    <p:extLst>
      <p:ext uri="{BB962C8B-B14F-4D97-AF65-F5344CB8AC3E}">
        <p14:creationId xmlns:p14="http://schemas.microsoft.com/office/powerpoint/2010/main" val="52242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4283" y="1534153"/>
            <a:ext cx="6249659" cy="4419600"/>
          </a:xfrm>
        </p:spPr>
        <p:txBody>
          <a:bodyPr/>
          <a:lstStyle/>
          <a:p>
            <a:pPr>
              <a:buFont typeface="Arial" charset="0"/>
              <a:buChar char="•"/>
            </a:pPr>
            <a:r>
              <a:rPr lang="en-US" b="1" noProof="0" dirty="0" smtClean="0">
                <a:solidFill>
                  <a:schemeClr val="accent1"/>
                </a:solidFill>
              </a:rPr>
              <a:t>Guests</a:t>
            </a:r>
            <a:r>
              <a:rPr lang="en-US" noProof="0" dirty="0" smtClean="0">
                <a:solidFill>
                  <a:schemeClr val="accent1"/>
                </a:solidFill>
              </a:rPr>
              <a:t> </a:t>
            </a:r>
            <a:r>
              <a:rPr lang="en-US" noProof="0" dirty="0" smtClean="0"/>
              <a:t>expect mobile experiences</a:t>
            </a:r>
            <a:endParaRPr lang="en-US" noProof="0" dirty="0"/>
          </a:p>
          <a:p>
            <a:pPr marL="914400" lvl="1" indent="-457200">
              <a:buFont typeface="Arial" charset="0"/>
              <a:buChar char="•"/>
            </a:pPr>
            <a:endParaRPr lang="en-US" sz="1000" noProof="0" dirty="0"/>
          </a:p>
          <a:p>
            <a:pPr>
              <a:buFont typeface="Arial" charset="0"/>
              <a:buChar char="•"/>
            </a:pPr>
            <a:r>
              <a:rPr lang="en-US" b="1" noProof="0" dirty="0" smtClean="0">
                <a:solidFill>
                  <a:schemeClr val="accent1"/>
                </a:solidFill>
              </a:rPr>
              <a:t>Associates</a:t>
            </a:r>
            <a:r>
              <a:rPr lang="en-US" noProof="0" dirty="0" smtClean="0">
                <a:solidFill>
                  <a:schemeClr val="accent1"/>
                </a:solidFill>
              </a:rPr>
              <a:t> </a:t>
            </a:r>
            <a:r>
              <a:rPr lang="en-US" noProof="0" dirty="0" smtClean="0"/>
              <a:t>can be more productive and deliver personalized experiences with mobile devices</a:t>
            </a:r>
            <a:endParaRPr lang="en-US" noProof="0" dirty="0"/>
          </a:p>
          <a:p>
            <a:pPr>
              <a:buFont typeface="Arial" charset="0"/>
              <a:buChar char="•"/>
            </a:pPr>
            <a:endParaRPr lang="en-US" sz="1000" noProof="0" dirty="0"/>
          </a:p>
          <a:p>
            <a:pPr>
              <a:buFont typeface="Arial" charset="0"/>
              <a:buChar char="•"/>
            </a:pPr>
            <a:r>
              <a:rPr lang="en-US" noProof="0" dirty="0" smtClean="0"/>
              <a:t>Hotels </a:t>
            </a:r>
            <a:r>
              <a:rPr lang="en-US" b="1" noProof="0" dirty="0" smtClean="0">
                <a:solidFill>
                  <a:schemeClr val="accent1"/>
                </a:solidFill>
              </a:rPr>
              <a:t>Business</a:t>
            </a:r>
            <a:r>
              <a:rPr lang="en-US" noProof="0" dirty="0" smtClean="0">
                <a:solidFill>
                  <a:schemeClr val="accent1"/>
                </a:solidFill>
              </a:rPr>
              <a:t> </a:t>
            </a:r>
            <a:r>
              <a:rPr lang="en-US" noProof="0" dirty="0"/>
              <a:t>needs to </a:t>
            </a:r>
            <a:r>
              <a:rPr lang="en-US" noProof="0" dirty="0" smtClean="0"/>
              <a:t/>
            </a:r>
            <a:br>
              <a:rPr lang="en-US" noProof="0" dirty="0" smtClean="0"/>
            </a:br>
            <a:r>
              <a:rPr lang="en-US" noProof="0" dirty="0" smtClean="0"/>
              <a:t>embrace mobility to differentiate the guest experience and enhance operating efficiency</a:t>
            </a:r>
            <a:endParaRPr lang="en-US" noProof="0" dirty="0"/>
          </a:p>
        </p:txBody>
      </p:sp>
      <p:sp>
        <p:nvSpPr>
          <p:cNvPr id="3" name="Title 2"/>
          <p:cNvSpPr>
            <a:spLocks noGrp="1"/>
          </p:cNvSpPr>
          <p:nvPr>
            <p:ph type="title"/>
          </p:nvPr>
        </p:nvSpPr>
        <p:spPr>
          <a:xfrm>
            <a:off x="531812" y="512416"/>
            <a:ext cx="11125200" cy="889000"/>
          </a:xfrm>
        </p:spPr>
        <p:txBody>
          <a:bodyPr anchor="ctr"/>
          <a:lstStyle/>
          <a:p>
            <a:r>
              <a:rPr lang="en-US" noProof="0" dirty="0"/>
              <a:t>Why </a:t>
            </a:r>
            <a:r>
              <a:rPr lang="en-US" noProof="0" dirty="0" smtClean="0"/>
              <a:t>Now?</a:t>
            </a:r>
            <a:endParaRPr lang="en-US" noProof="0" dirty="0"/>
          </a:p>
        </p:txBody>
      </p:sp>
      <p:sp>
        <p:nvSpPr>
          <p:cNvPr id="5" name="TextBox 4"/>
          <p:cNvSpPr txBox="1"/>
          <p:nvPr/>
        </p:nvSpPr>
        <p:spPr>
          <a:xfrm>
            <a:off x="1643270" y="318052"/>
            <a:ext cx="914400" cy="914400"/>
          </a:xfrm>
          <a:prstGeom prst="rect">
            <a:avLst/>
          </a:prstGeom>
          <a:noFill/>
        </p:spPr>
        <p:txBody>
          <a:bodyPr wrap="none" lIns="0" tIns="0" rIns="0" bIns="0" rtlCol="0">
            <a:noAutofit/>
          </a:bodyPr>
          <a:lstStyle/>
          <a:p>
            <a:pPr>
              <a:lnSpc>
                <a:spcPct val="90000"/>
              </a:lnSpc>
            </a:pPr>
            <a:endParaRPr lang="en-US" dirty="0" smtClean="0"/>
          </a:p>
        </p:txBody>
      </p:sp>
      <p:pic>
        <p:nvPicPr>
          <p:cNvPr id="6" name="Picture 5"/>
          <p:cNvPicPr>
            <a:picLocks noChangeAspect="1"/>
          </p:cNvPicPr>
          <p:nvPr/>
        </p:nvPicPr>
        <p:blipFill>
          <a:blip r:embed="rId3"/>
          <a:stretch>
            <a:fillRect/>
          </a:stretch>
        </p:blipFill>
        <p:spPr>
          <a:xfrm>
            <a:off x="7126780" y="1717386"/>
            <a:ext cx="4602879" cy="3743268"/>
          </a:xfrm>
          <a:prstGeom prst="rect">
            <a:avLst/>
          </a:prstGeom>
        </p:spPr>
      </p:pic>
      <p:sp>
        <p:nvSpPr>
          <p:cNvPr id="7" name="Footer Placeholder 6"/>
          <p:cNvSpPr>
            <a:spLocks noGrp="1"/>
          </p:cNvSpPr>
          <p:nvPr>
            <p:ph type="ftr" sz="quarter" idx="11"/>
          </p:nvPr>
        </p:nvSpPr>
        <p:spPr/>
        <p:txBody>
          <a:bodyPr/>
          <a:lstStyle/>
          <a:p>
            <a:r>
              <a:rPr lang="en-US" dirty="0" smtClean="0"/>
              <a:t>Oracle Confidential – Internal</a:t>
            </a:r>
            <a:endParaRPr lang="en-US" dirty="0"/>
          </a:p>
        </p:txBody>
      </p:sp>
    </p:spTree>
    <p:extLst>
      <p:ext uri="{BB962C8B-B14F-4D97-AF65-F5344CB8AC3E}">
        <p14:creationId xmlns:p14="http://schemas.microsoft.com/office/powerpoint/2010/main" val="87460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60745-OIC-v4-sfl">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Oracle_16x9-2014-v2" id="{21E8F4B6-347B-40C1-9A8C-DFBA28E9DEDD}" vid="{4C3152DF-9323-4077-B2C4-B031D71DC4E4}"/>
    </a:ext>
  </a:extLst>
</a:theme>
</file>

<file path=ppt/theme/theme2.xml><?xml version="1.0" encoding="utf-8"?>
<a:theme xmlns:a="http://schemas.openxmlformats.org/drawingml/2006/main" name="blank">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Oracle_16x9-2014-0714" id="{032D2387-665B-4DFB-BDAE-D66619AD7C3A}" vid="{BB0AD61B-F388-487D-A806-2F7277FE970B}"/>
    </a:ext>
  </a:ext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SalesConference</Template>
  <TotalTime>4745</TotalTime>
  <Words>1564</Words>
  <Application>Microsoft Office PowerPoint</Application>
  <PresentationFormat>Custom</PresentationFormat>
  <Paragraphs>410</Paragraphs>
  <Slides>24</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Courier New</vt:lpstr>
      <vt:lpstr>Times New Roman</vt:lpstr>
      <vt:lpstr>Wingdings</vt:lpstr>
      <vt:lpstr>360745-OIC-v4-sfl</vt:lpstr>
      <vt:lpstr>blank</vt:lpstr>
      <vt:lpstr>Oracle Hospitality Hotel Mobile Playbook</vt:lpstr>
      <vt:lpstr>PowerPoint Presentation</vt:lpstr>
      <vt:lpstr>Hotel Mobile Playbook Contents</vt:lpstr>
      <vt:lpstr>Hotel Mobile is the staff-facing app that provides the freedom of mobility to all Oracle Hospitality customers:  OPERA and Suite8</vt:lpstr>
      <vt:lpstr>Introduction Hotel Mobile</vt:lpstr>
      <vt:lpstr>Hotel Mobile – one for All</vt:lpstr>
      <vt:lpstr>Benefits of Hotel Mobile</vt:lpstr>
      <vt:lpstr>The Mobility Imperative</vt:lpstr>
      <vt:lpstr>Why Now?</vt:lpstr>
      <vt:lpstr>Meet Hotel Mobile</vt:lpstr>
      <vt:lpstr>Hotel Mobile features</vt:lpstr>
      <vt:lpstr>Hotel Mobile features</vt:lpstr>
      <vt:lpstr>Hotel Mobile features</vt:lpstr>
      <vt:lpstr>Hotel Mobile Tutorial – built-in Self-Learning</vt:lpstr>
      <vt:lpstr>Competitors</vt:lpstr>
      <vt:lpstr>Competitors:</vt:lpstr>
      <vt:lpstr>Hotel Mobile on premise solutions</vt:lpstr>
      <vt:lpstr>Hotel Mobile Solutions – Hardware</vt:lpstr>
      <vt:lpstr>Hotel Mobile Solutions – Hardware</vt:lpstr>
      <vt:lpstr>Device support matrix</vt:lpstr>
      <vt:lpstr>Supported Capabilities</vt:lpstr>
      <vt:lpstr>MOBILE RFID Key Encoding</vt:lpstr>
      <vt:lpstr>PowerPoint Presentation</vt:lpstr>
      <vt:lpstr>PowerPoint Presentation</vt:lpstr>
    </vt:vector>
  </TitlesOfParts>
  <Company>Oracle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Provost</dc:creator>
  <cp:lastModifiedBy>Alfredo Aguirre Flores</cp:lastModifiedBy>
  <cp:revision>833</cp:revision>
  <cp:lastPrinted>2016-10-23T17:34:11Z</cp:lastPrinted>
  <dcterms:created xsi:type="dcterms:W3CDTF">2015-07-30T19:09:37Z</dcterms:created>
  <dcterms:modified xsi:type="dcterms:W3CDTF">2020-03-27T02:01:08Z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